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7" r:id="rId1"/>
  </p:sldMasterIdLst>
  <p:notesMasterIdLst>
    <p:notesMasterId r:id="rId25"/>
  </p:notesMasterIdLst>
  <p:sldIdLst>
    <p:sldId id="256" r:id="rId2"/>
    <p:sldId id="257" r:id="rId3"/>
    <p:sldId id="258" r:id="rId4"/>
    <p:sldId id="259" r:id="rId5"/>
    <p:sldId id="260" r:id="rId6"/>
    <p:sldId id="261" r:id="rId7"/>
    <p:sldId id="269" r:id="rId8"/>
    <p:sldId id="262" r:id="rId9"/>
    <p:sldId id="263" r:id="rId10"/>
    <p:sldId id="264" r:id="rId11"/>
    <p:sldId id="270" r:id="rId12"/>
    <p:sldId id="271" r:id="rId13"/>
    <p:sldId id="272" r:id="rId14"/>
    <p:sldId id="273" r:id="rId15"/>
    <p:sldId id="274" r:id="rId16"/>
    <p:sldId id="265" r:id="rId17"/>
    <p:sldId id="266" r:id="rId18"/>
    <p:sldId id="275" r:id="rId19"/>
    <p:sldId id="276" r:id="rId20"/>
    <p:sldId id="277" r:id="rId21"/>
    <p:sldId id="278" r:id="rId22"/>
    <p:sldId id="267" r:id="rId23"/>
    <p:sldId id="26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000" autoAdjust="0"/>
  </p:normalViewPr>
  <p:slideViewPr>
    <p:cSldViewPr snapToGrid="0">
      <p:cViewPr varScale="1">
        <p:scale>
          <a:sx n="73" d="100"/>
          <a:sy n="73" d="100"/>
        </p:scale>
        <p:origin x="1070"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0D20FF-B0DB-4F3F-9D99-C1E0C8D1BD48}" type="datetimeFigureOut">
              <a:rPr lang="en-IN" smtClean="0"/>
              <a:t>15-07-2023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5DE7CF-B720-4B61-AC5F-39C60344AE8A}" type="slidenum">
              <a:rPr lang="en-IN" smtClean="0"/>
              <a:t>‹#›</a:t>
            </a:fld>
            <a:endParaRPr lang="en-IN"/>
          </a:p>
        </p:txBody>
      </p:sp>
    </p:spTree>
    <p:extLst>
      <p:ext uri="{BB962C8B-B14F-4D97-AF65-F5344CB8AC3E}">
        <p14:creationId xmlns:p14="http://schemas.microsoft.com/office/powerpoint/2010/main" val="984250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05DE7CF-B720-4B61-AC5F-39C60344AE8A}" type="slidenum">
              <a:rPr lang="en-IN" smtClean="0"/>
              <a:t>1</a:t>
            </a:fld>
            <a:endParaRPr lang="en-IN"/>
          </a:p>
        </p:txBody>
      </p:sp>
    </p:spTree>
    <p:extLst>
      <p:ext uri="{BB962C8B-B14F-4D97-AF65-F5344CB8AC3E}">
        <p14:creationId xmlns:p14="http://schemas.microsoft.com/office/powerpoint/2010/main" val="450420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05DE7CF-B720-4B61-AC5F-39C60344AE8A}" type="slidenum">
              <a:rPr lang="en-IN" smtClean="0"/>
              <a:t>4</a:t>
            </a:fld>
            <a:endParaRPr lang="en-IN"/>
          </a:p>
        </p:txBody>
      </p:sp>
    </p:spTree>
    <p:extLst>
      <p:ext uri="{BB962C8B-B14F-4D97-AF65-F5344CB8AC3E}">
        <p14:creationId xmlns:p14="http://schemas.microsoft.com/office/powerpoint/2010/main" val="1884779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05DE7CF-B720-4B61-AC5F-39C60344AE8A}" type="slidenum">
              <a:rPr lang="en-IN" smtClean="0"/>
              <a:t>5</a:t>
            </a:fld>
            <a:endParaRPr lang="en-IN"/>
          </a:p>
        </p:txBody>
      </p:sp>
    </p:spTree>
    <p:extLst>
      <p:ext uri="{BB962C8B-B14F-4D97-AF65-F5344CB8AC3E}">
        <p14:creationId xmlns:p14="http://schemas.microsoft.com/office/powerpoint/2010/main" val="3570223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05DE7CF-B720-4B61-AC5F-39C60344AE8A}" type="slidenum">
              <a:rPr lang="en-IN" smtClean="0"/>
              <a:t>9</a:t>
            </a:fld>
            <a:endParaRPr lang="en-IN"/>
          </a:p>
        </p:txBody>
      </p:sp>
    </p:spTree>
    <p:extLst>
      <p:ext uri="{BB962C8B-B14F-4D97-AF65-F5344CB8AC3E}">
        <p14:creationId xmlns:p14="http://schemas.microsoft.com/office/powerpoint/2010/main" val="1902587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05DE7CF-B720-4B61-AC5F-39C60344AE8A}" type="slidenum">
              <a:rPr lang="en-IN" smtClean="0"/>
              <a:t>11</a:t>
            </a:fld>
            <a:endParaRPr lang="en-IN"/>
          </a:p>
        </p:txBody>
      </p:sp>
    </p:spTree>
    <p:extLst>
      <p:ext uri="{BB962C8B-B14F-4D97-AF65-F5344CB8AC3E}">
        <p14:creationId xmlns:p14="http://schemas.microsoft.com/office/powerpoint/2010/main" val="21875497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659F986-2814-473F-8D7F-2F9CC635E603}" type="datetimeFigureOut">
              <a:rPr lang="en-IN" smtClean="0"/>
              <a:t>15-07-2023</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444C2C0E-C7C8-4863-9D18-7DA28962F8DD}"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609600" y="1481330"/>
            <a:ext cx="109728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659F986-2814-473F-8D7F-2F9CC635E603}" type="datetimeFigureOut">
              <a:rPr lang="en-IN" smtClean="0"/>
              <a:t>15-07-2023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4C2C0E-C7C8-4863-9D18-7DA28962F8DD}"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659F986-2814-473F-8D7F-2F9CC635E603}" type="datetimeFigureOut">
              <a:rPr lang="en-IN" smtClean="0"/>
              <a:t>15-07-2023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4C2C0E-C7C8-4863-9D18-7DA28962F8DD}"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659F986-2814-473F-8D7F-2F9CC635E603}" type="datetimeFigureOut">
              <a:rPr lang="en-IN" smtClean="0"/>
              <a:t>15-07-2023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4C2C0E-C7C8-4863-9D18-7DA28962F8DD}" type="slidenum">
              <a:rPr lang="en-IN" smtClean="0"/>
              <a:t>‹#›</a:t>
            </a:fld>
            <a:endParaRPr lang="en-IN"/>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659F986-2814-473F-8D7F-2F9CC635E603}" type="datetimeFigureOut">
              <a:rPr lang="en-IN" smtClean="0"/>
              <a:t>15-07-2023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4C2C0E-C7C8-4863-9D18-7DA28962F8DD}" type="slidenum">
              <a:rPr lang="en-IN" smtClean="0"/>
              <a:t>‹#›</a:t>
            </a:fld>
            <a:endParaRPr lang="en-IN"/>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659F986-2814-473F-8D7F-2F9CC635E603}" type="datetimeFigureOut">
              <a:rPr lang="en-IN" smtClean="0"/>
              <a:t>15-07-2023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4C2C0E-C7C8-4863-9D18-7DA28962F8DD}" type="slidenum">
              <a:rPr lang="en-IN" smtClean="0"/>
              <a:t>‹#›</a:t>
            </a:fld>
            <a:endParaRPr lang="en-IN"/>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659F986-2814-473F-8D7F-2F9CC635E603}" type="datetimeFigureOut">
              <a:rPr lang="en-IN" smtClean="0"/>
              <a:t>15-07-2023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44C2C0E-C7C8-4863-9D18-7DA28962F8DD}"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659F986-2814-473F-8D7F-2F9CC635E603}" type="datetimeFigureOut">
              <a:rPr lang="en-IN" smtClean="0"/>
              <a:t>15-07-2023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44C2C0E-C7C8-4863-9D18-7DA28962F8DD}" type="slidenum">
              <a:rPr lang="en-IN" smtClean="0"/>
              <a:t>‹#›</a:t>
            </a:fld>
            <a:endParaRPr lang="en-IN"/>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9F986-2814-473F-8D7F-2F9CC635E603}" type="datetimeFigureOut">
              <a:rPr lang="en-IN" smtClean="0"/>
              <a:t>15-07-2023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44C2C0E-C7C8-4863-9D18-7DA28962F8DD}"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p>
            <a:fld id="{4659F986-2814-473F-8D7F-2F9CC635E603}" type="datetimeFigureOut">
              <a:rPr lang="en-IN" smtClean="0"/>
              <a:t>15-07-2023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4C2C0E-C7C8-4863-9D18-7DA28962F8DD}"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659F986-2814-473F-8D7F-2F9CC635E603}" type="datetimeFigureOut">
              <a:rPr lang="en-IN" smtClean="0"/>
              <a:t>15-07-2023</a:t>
            </a:fld>
            <a:endParaRPr lang="en-IN"/>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444C2C0E-C7C8-4863-9D18-7DA28962F8DD}" type="slidenum">
              <a:rPr lang="en-IN" smtClean="0"/>
              <a:t>‹#›</a:t>
            </a:fld>
            <a:endParaRPr lang="en-IN"/>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4659F986-2814-473F-8D7F-2F9CC635E603}" type="datetimeFigureOut">
              <a:rPr lang="en-IN" smtClean="0"/>
              <a:t>15-07-2023</a:t>
            </a:fld>
            <a:endParaRPr lang="en-IN"/>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IN"/>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444C2C0E-C7C8-4863-9D18-7DA28962F8DD}"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C1B394-0F08-F418-A298-B8D8AB294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520" y="254003"/>
            <a:ext cx="1224280" cy="126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82C4D88B-22F6-1EB7-17A0-199CBB70765E}"/>
              </a:ext>
            </a:extLst>
          </p:cNvPr>
          <p:cNvSpPr txBox="1">
            <a:spLocks/>
          </p:cNvSpPr>
          <p:nvPr/>
        </p:nvSpPr>
        <p:spPr>
          <a:xfrm>
            <a:off x="406400" y="254001"/>
            <a:ext cx="11549696" cy="6455557"/>
          </a:xfrm>
          <a:prstGeom prst="rect">
            <a:avLst/>
          </a:prstGeom>
        </p:spPr>
        <p:txBody>
          <a:bodyPr vert="horz" lIns="91440" tIns="45720" rIns="91440" bIns="45720" rtlCol="0" anchor="b">
            <a:normAutofit fontScale="62500" lnSpcReduction="20000"/>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defRPr/>
            </a:pPr>
            <a:r>
              <a:rPr lang="en-US" sz="5800" b="1" spc="-1" dirty="0">
                <a:latin typeface="Times New Roman" panose="02020603050405020304" pitchFamily="18" charset="0"/>
                <a:cs typeface="Times New Roman" panose="02020603050405020304" pitchFamily="18" charset="0"/>
              </a:rPr>
              <a:t>Don Bosco Institute of Technology</a:t>
            </a:r>
          </a:p>
          <a:p>
            <a:pPr algn="ctr">
              <a:spcBef>
                <a:spcPts val="0"/>
              </a:spcBef>
              <a:defRPr/>
            </a:pPr>
            <a:br>
              <a:rPr lang="en-US" sz="3600" b="1" spc="-1" dirty="0">
                <a:latin typeface="Times New Roman" panose="02020603050405020304" pitchFamily="18" charset="0"/>
                <a:cs typeface="Times New Roman" panose="02020603050405020304" pitchFamily="18" charset="0"/>
              </a:rPr>
            </a:br>
            <a:r>
              <a:rPr lang="en-IN" sz="3600" spc="-1" dirty="0">
                <a:latin typeface="Times New Roman"/>
              </a:rPr>
              <a:t>Department of Electronics and Communication Engineering</a:t>
            </a:r>
          </a:p>
          <a:p>
            <a:pPr algn="ctr">
              <a:spcBef>
                <a:spcPts val="0"/>
              </a:spcBef>
              <a:defRPr/>
            </a:pPr>
            <a:br>
              <a:rPr lang="en-IN" sz="3600" spc="-1" dirty="0">
                <a:latin typeface="Times New Roman"/>
              </a:rPr>
            </a:br>
            <a:r>
              <a:rPr lang="en-IN" altLang="en-US" sz="4000" b="1" dirty="0">
                <a:solidFill>
                  <a:schemeClr val="tx1"/>
                </a:solidFill>
                <a:latin typeface="Arial" panose="020B0604020202020204" pitchFamily="34" charset="0"/>
                <a:ea typeface="Calibri" panose="020F0502020204030204" pitchFamily="34" charset="0"/>
                <a:cs typeface="Times New Roman" panose="02020603050405020304" pitchFamily="18" charset="0"/>
              </a:rPr>
              <a:t>Project Title –Traffic Control System using IOT for Adaptive Ambulance</a:t>
            </a:r>
          </a:p>
          <a:p>
            <a:pPr algn="ctr">
              <a:spcBef>
                <a:spcPts val="0"/>
              </a:spcBef>
              <a:defRPr/>
            </a:pPr>
            <a:br>
              <a:rPr lang="en-IN" altLang="en-US" sz="3600" b="1" dirty="0">
                <a:solidFill>
                  <a:schemeClr val="tx1"/>
                </a:solidFill>
                <a:latin typeface="Arial" panose="020B0604020202020204" pitchFamily="34" charset="0"/>
                <a:ea typeface="Calibri" panose="020F0502020204030204" pitchFamily="34" charset="0"/>
                <a:cs typeface="Times New Roman" panose="02020603050405020304" pitchFamily="18" charset="0"/>
              </a:rPr>
            </a:br>
            <a:r>
              <a:rPr lang="en-IN" sz="4000" b="1" spc="-1" dirty="0">
                <a:latin typeface="Times New Roman" panose="02020603050405020304" pitchFamily="18" charset="0"/>
                <a:cs typeface="Times New Roman" panose="02020603050405020304" pitchFamily="18" charset="0"/>
              </a:rPr>
              <a:t>Project Associates</a:t>
            </a:r>
          </a:p>
          <a:p>
            <a:pPr algn="ctr">
              <a:spcBef>
                <a:spcPts val="0"/>
              </a:spcBef>
              <a:defRPr/>
            </a:pPr>
            <a:r>
              <a:rPr lang="en-IN" sz="4000" i="1" spc="-1" dirty="0">
                <a:latin typeface="Times New Roman" panose="02020603050405020304" pitchFamily="18" charset="0"/>
                <a:cs typeface="Times New Roman" panose="02020603050405020304" pitchFamily="18" charset="0"/>
              </a:rPr>
              <a:t> Apoorva M     -1DB20EC007</a:t>
            </a:r>
          </a:p>
          <a:p>
            <a:pPr algn="ctr">
              <a:spcBef>
                <a:spcPts val="0"/>
              </a:spcBef>
              <a:defRPr/>
            </a:pPr>
            <a:r>
              <a:rPr lang="en-IN" sz="4000" i="1" spc="-1" dirty="0">
                <a:latin typeface="Times New Roman" panose="02020603050405020304" pitchFamily="18" charset="0"/>
                <a:cs typeface="Times New Roman" panose="02020603050405020304" pitchFamily="18" charset="0"/>
              </a:rPr>
              <a:t>Jayashree A R-1DB20EC038</a:t>
            </a:r>
          </a:p>
          <a:p>
            <a:pPr algn="ctr">
              <a:spcBef>
                <a:spcPts val="0"/>
              </a:spcBef>
              <a:defRPr/>
            </a:pPr>
            <a:r>
              <a:rPr lang="en-IN" sz="4000" i="1" spc="-1" dirty="0">
                <a:latin typeface="Times New Roman" panose="02020603050405020304" pitchFamily="18" charset="0"/>
                <a:cs typeface="Times New Roman" panose="02020603050405020304" pitchFamily="18" charset="0"/>
              </a:rPr>
              <a:t> </a:t>
            </a:r>
          </a:p>
          <a:p>
            <a:pPr algn="ctr">
              <a:spcBef>
                <a:spcPts val="0"/>
              </a:spcBef>
              <a:defRPr/>
            </a:pPr>
            <a:r>
              <a:rPr lang="en-IN" sz="3600" b="1" spc="-1" dirty="0">
                <a:latin typeface="Times New Roman"/>
              </a:rPr>
              <a:t>Guided By</a:t>
            </a:r>
            <a:br>
              <a:rPr lang="en-IN" sz="3600" b="1" spc="-1" dirty="0">
                <a:latin typeface="Times New Roman"/>
              </a:rPr>
            </a:br>
            <a:r>
              <a:rPr lang="en-IN" sz="4000" b="1" spc="-1" dirty="0">
                <a:latin typeface="Times New Roman"/>
              </a:rPr>
              <a:t>Prof</a:t>
            </a:r>
            <a:r>
              <a:rPr lang="en-IN" sz="4000" spc="-1" dirty="0">
                <a:latin typeface="Times New Roman"/>
              </a:rPr>
              <a:t>. </a:t>
            </a:r>
            <a:r>
              <a:rPr lang="en-IN" sz="4000" b="1" spc="-1" dirty="0">
                <a:latin typeface="Times New Roman"/>
              </a:rPr>
              <a:t>SURESHA H S</a:t>
            </a:r>
            <a:br>
              <a:rPr lang="en-IN" sz="4000" b="1" spc="-1" dirty="0">
                <a:latin typeface="Times New Roman"/>
              </a:rPr>
            </a:br>
            <a:r>
              <a:rPr lang="en-IN" sz="3600" spc="-1" dirty="0">
                <a:latin typeface="Times New Roman"/>
              </a:rPr>
              <a:t>Associate professor</a:t>
            </a:r>
            <a:br>
              <a:rPr lang="en-IN" sz="3600" spc="-1" dirty="0">
                <a:latin typeface="Times New Roman"/>
              </a:rPr>
            </a:br>
            <a:r>
              <a:rPr lang="en-IN" sz="3600" spc="-1" dirty="0">
                <a:latin typeface="Times New Roman"/>
              </a:rPr>
              <a:t>Dept. of ECE, DBIT</a:t>
            </a:r>
            <a:endParaRPr lang="en-IN" sz="3600" spc="-1" dirty="0">
              <a:latin typeface="Times New Roman" panose="02020603050405020304" pitchFamily="18" charset="0"/>
              <a:cs typeface="Times New Roman" panose="02020603050405020304" pitchFamily="18" charset="0"/>
            </a:endParaRPr>
          </a:p>
          <a:p>
            <a:pPr algn="ctr">
              <a:spcBef>
                <a:spcPts val="0"/>
              </a:spcBef>
              <a:defRPr/>
            </a:pPr>
            <a:endParaRPr lang="en-IN" sz="3600" spc="-1" dirty="0">
              <a:latin typeface="Times New Roman" panose="02020603050405020304" pitchFamily="18" charset="0"/>
              <a:cs typeface="Times New Roman" panose="02020603050405020304" pitchFamily="18" charset="0"/>
            </a:endParaRPr>
          </a:p>
          <a:p>
            <a:pPr algn="ctr">
              <a:spcBef>
                <a:spcPts val="0"/>
              </a:spcBef>
              <a:defRPr/>
            </a:pPr>
            <a:br>
              <a:rPr lang="en-IN" sz="3600" spc="-1" dirty="0">
                <a:latin typeface="Times New Roman" panose="02020603050405020304" pitchFamily="18" charset="0"/>
                <a:cs typeface="Times New Roman" panose="02020603050405020304" pitchFamily="18" charset="0"/>
              </a:rPr>
            </a:br>
            <a:br>
              <a:rPr lang="en-IN" sz="3600" spc="-1" dirty="0">
                <a:latin typeface="Times New Roman"/>
              </a:rPr>
            </a:br>
            <a:br>
              <a:rPr lang="en-IN" sz="3600" spc="-1" dirty="0">
                <a:latin typeface="Arial"/>
              </a:rPr>
            </a:br>
            <a:br>
              <a:rPr lang="en-IN" sz="3600" b="1" spc="-1" dirty="0">
                <a:latin typeface="Times New Roman" panose="02020603050405020304" pitchFamily="18" charset="0"/>
                <a:cs typeface="Times New Roman" panose="02020603050405020304" pitchFamily="18" charset="0"/>
              </a:rPr>
            </a:br>
            <a:endParaRPr lang="en-IN" sz="3600" dirty="0"/>
          </a:p>
        </p:txBody>
      </p:sp>
      <p:pic>
        <p:nvPicPr>
          <p:cNvPr id="7" name="Picture 6" descr="VTU LOGO">
            <a:extLst>
              <a:ext uri="{FF2B5EF4-FFF2-40B4-BE49-F238E27FC236}">
                <a16:creationId xmlns:a16="http://schemas.microsoft.com/office/drawing/2014/main" id="{A4ADED7B-2F93-3F2A-EEFB-0BED3FE32D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6666" y="344143"/>
            <a:ext cx="1370814" cy="117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072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B4A11-94E3-F5DC-F1BD-801E733ABE4F}"/>
              </a:ext>
            </a:extLst>
          </p:cNvPr>
          <p:cNvSpPr>
            <a:spLocks noGrp="1"/>
          </p:cNvSpPr>
          <p:nvPr>
            <p:ph type="title"/>
          </p:nvPr>
        </p:nvSpPr>
        <p:spPr>
          <a:xfrm>
            <a:off x="934720" y="193040"/>
            <a:ext cx="11074400" cy="1030118"/>
          </a:xfrm>
        </p:spPr>
        <p:txBody>
          <a:bodyPr>
            <a:noAutofit/>
          </a:bodyPr>
          <a:lstStyle/>
          <a:p>
            <a:r>
              <a:rPr lang="en-US" sz="3600" b="1" dirty="0">
                <a:solidFill>
                  <a:schemeClr val="accent3">
                    <a:lumMod val="75000"/>
                  </a:schemeClr>
                </a:solidFill>
                <a:effectLst/>
                <a:latin typeface="Times New Roman" panose="02020603050405020304" pitchFamily="18" charset="0"/>
                <a:cs typeface="Times New Roman" panose="02020603050405020304" pitchFamily="18" charset="0"/>
              </a:rPr>
              <a:t>HARDWARE AND SOFTWARE REQUIREMENTS</a:t>
            </a:r>
            <a:endParaRPr lang="en-IN" sz="3600" b="1" dirty="0">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446CC97-7485-FEE1-5B76-9CEB765B2475}"/>
              </a:ext>
            </a:extLst>
          </p:cNvPr>
          <p:cNvSpPr>
            <a:spLocks noGrp="1"/>
          </p:cNvSpPr>
          <p:nvPr>
            <p:ph type="body" idx="1"/>
          </p:nvPr>
        </p:nvSpPr>
        <p:spPr>
          <a:xfrm>
            <a:off x="1079204" y="1466701"/>
            <a:ext cx="4195025" cy="576262"/>
          </a:xfrm>
        </p:spPr>
        <p:txBody>
          <a:bodyPr>
            <a:normAutofit lnSpcReduction="10000"/>
          </a:bodyPr>
          <a:lstStyle/>
          <a:p>
            <a:pPr algn="ctr"/>
            <a:r>
              <a:rPr lang="en-US" sz="3200" dirty="0">
                <a:solidFill>
                  <a:schemeClr val="tx1"/>
                </a:solidFill>
                <a:latin typeface="Times New Roman" panose="02020603050405020304" pitchFamily="18" charset="0"/>
                <a:cs typeface="Times New Roman" panose="02020603050405020304" pitchFamily="18" charset="0"/>
              </a:rPr>
              <a:t>HARDWARE</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7F21A9AC-3EBB-C8E7-0D10-8FF60C299BF0}"/>
              </a:ext>
            </a:extLst>
          </p:cNvPr>
          <p:cNvSpPr>
            <a:spLocks noGrp="1"/>
          </p:cNvSpPr>
          <p:nvPr>
            <p:ph type="body" sz="half" idx="3"/>
          </p:nvPr>
        </p:nvSpPr>
        <p:spPr>
          <a:xfrm>
            <a:off x="6221263" y="1498450"/>
            <a:ext cx="4195027" cy="576262"/>
          </a:xfrm>
        </p:spPr>
        <p:txBody>
          <a:bodyPr>
            <a:normAutofit lnSpcReduction="10000"/>
          </a:bodyPr>
          <a:lstStyle/>
          <a:p>
            <a:pPr algn="ctr"/>
            <a:r>
              <a:rPr lang="en-US" sz="3200" dirty="0">
                <a:solidFill>
                  <a:schemeClr val="tx1"/>
                </a:solidFill>
                <a:latin typeface="Times New Roman" panose="02020603050405020304" pitchFamily="18" charset="0"/>
                <a:cs typeface="Times New Roman" panose="02020603050405020304" pitchFamily="18" charset="0"/>
              </a:rPr>
              <a:t>SOFTWARE</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9AE1BF07-C3BB-49BD-32D3-0B4A7B6B58D9}"/>
              </a:ext>
            </a:extLst>
          </p:cNvPr>
          <p:cNvSpPr>
            <a:spLocks noGrp="1"/>
          </p:cNvSpPr>
          <p:nvPr>
            <p:ph sz="quarter" idx="2"/>
          </p:nvPr>
        </p:nvSpPr>
        <p:spPr>
          <a:xfrm>
            <a:off x="1223158" y="2327563"/>
            <a:ext cx="4025736" cy="3748115"/>
          </a:xfrm>
        </p:spPr>
        <p:txBody>
          <a:bodyPr>
            <a:normAutofit/>
          </a:bodyPr>
          <a:lstStyle/>
          <a:p>
            <a:pPr marL="0" marR="0" lvl="0" indent="0" algn="l" defTabSz="457200" rtl="0" eaLnBrk="1" fontAlgn="auto" latinLnBrk="0" hangingPunct="1">
              <a:lnSpc>
                <a:spcPct val="100000"/>
              </a:lnSpc>
              <a:spcBef>
                <a:spcPts val="1000"/>
              </a:spcBef>
              <a:spcAft>
                <a:spcPts val="0"/>
              </a:spcAft>
              <a:buClr>
                <a:srgbClr val="353535"/>
              </a:buClr>
              <a:buSzTx/>
              <a:buFont typeface="Wingdings 3" charset="2"/>
              <a:buNone/>
              <a:tabLst/>
              <a:defRPr/>
            </a:pPr>
            <a:r>
              <a:rPr kumimoji="0" lang="en-IN" sz="2700" b="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 Arduino UNO</a:t>
            </a:r>
          </a:p>
          <a:p>
            <a:pPr marL="0" marR="0" lvl="0" indent="0" algn="l" defTabSz="457200" rtl="0" eaLnBrk="1" fontAlgn="auto" latinLnBrk="0" hangingPunct="1">
              <a:lnSpc>
                <a:spcPct val="100000"/>
              </a:lnSpc>
              <a:spcBef>
                <a:spcPts val="1000"/>
              </a:spcBef>
              <a:spcAft>
                <a:spcPts val="0"/>
              </a:spcAft>
              <a:buClr>
                <a:srgbClr val="353535"/>
              </a:buClr>
              <a:buSzTx/>
              <a:buFont typeface="Wingdings 3" charset="2"/>
              <a:buNone/>
              <a:tabLst/>
              <a:defRPr/>
            </a:pPr>
            <a:r>
              <a:rPr kumimoji="0" lang="en-IN" sz="2700" b="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 </a:t>
            </a:r>
            <a:r>
              <a:rPr lang="en-IN" sz="2700" noProof="0" dirty="0">
                <a:solidFill>
                  <a:prstClr val="black">
                    <a:lumMod val="75000"/>
                    <a:lumOff val="25000"/>
                  </a:prstClr>
                </a:solidFill>
                <a:latin typeface="Times New Roman" panose="02020603050405020304" pitchFamily="18" charset="0"/>
                <a:cs typeface="Times New Roman" panose="02020603050405020304" pitchFamily="18" charset="0"/>
              </a:rPr>
              <a:t>Power Supply</a:t>
            </a:r>
            <a:endParaRPr kumimoji="0" lang="en-IN" sz="2700" b="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1000"/>
              </a:spcBef>
              <a:spcAft>
                <a:spcPts val="0"/>
              </a:spcAft>
              <a:buClr>
                <a:srgbClr val="353535"/>
              </a:buClr>
              <a:buSzTx/>
              <a:buFont typeface="Wingdings 3" charset="2"/>
              <a:buNone/>
              <a:tabLst/>
              <a:defRPr/>
            </a:pPr>
            <a:r>
              <a:rPr kumimoji="0" lang="en-IN" sz="2700" b="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 </a:t>
            </a:r>
            <a:r>
              <a:rPr lang="en-IN" sz="2700" noProof="0" dirty="0">
                <a:solidFill>
                  <a:prstClr val="black">
                    <a:lumMod val="75000"/>
                    <a:lumOff val="25000"/>
                  </a:prstClr>
                </a:solidFill>
                <a:latin typeface="Times New Roman" panose="02020603050405020304" pitchFamily="18" charset="0"/>
                <a:cs typeface="Times New Roman" panose="02020603050405020304" pitchFamily="18" charset="0"/>
              </a:rPr>
              <a:t>IR Sensors</a:t>
            </a:r>
            <a:endParaRPr kumimoji="0" lang="en-IN" sz="2700" b="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1000"/>
              </a:spcBef>
              <a:spcAft>
                <a:spcPts val="0"/>
              </a:spcAft>
              <a:buClr>
                <a:srgbClr val="353535"/>
              </a:buClr>
              <a:buSzTx/>
              <a:buFont typeface="Wingdings 3" charset="2"/>
              <a:buNone/>
              <a:tabLst/>
              <a:defRPr/>
            </a:pPr>
            <a:r>
              <a:rPr kumimoji="0" lang="en-IN" sz="2700" b="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 RFID</a:t>
            </a:r>
          </a:p>
          <a:p>
            <a:pPr marL="0" marR="0" lvl="0" indent="0" algn="l" defTabSz="457200" rtl="0" eaLnBrk="1" fontAlgn="auto" latinLnBrk="0" hangingPunct="1">
              <a:lnSpc>
                <a:spcPct val="100000"/>
              </a:lnSpc>
              <a:spcBef>
                <a:spcPts val="1000"/>
              </a:spcBef>
              <a:spcAft>
                <a:spcPts val="0"/>
              </a:spcAft>
              <a:buClr>
                <a:srgbClr val="353535"/>
              </a:buClr>
              <a:buSzTx/>
              <a:buFont typeface="Wingdings 3" charset="2"/>
              <a:buNone/>
              <a:tabLst/>
              <a:defRPr/>
            </a:pPr>
            <a:r>
              <a:rPr kumimoji="0" lang="en-IN" sz="2700" b="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 </a:t>
            </a:r>
            <a:r>
              <a:rPr lang="en-IN" sz="2700" dirty="0">
                <a:solidFill>
                  <a:prstClr val="black">
                    <a:lumMod val="75000"/>
                    <a:lumOff val="25000"/>
                  </a:prstClr>
                </a:solidFill>
                <a:latin typeface="Times New Roman" panose="02020603050405020304" pitchFamily="18" charset="0"/>
                <a:cs typeface="Times New Roman" panose="02020603050405020304" pitchFamily="18" charset="0"/>
              </a:rPr>
              <a:t>16X2 LCD Display</a:t>
            </a:r>
            <a:endParaRPr kumimoji="0" lang="en-IN" sz="2700" b="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1000"/>
              </a:spcBef>
              <a:spcAft>
                <a:spcPts val="0"/>
              </a:spcAft>
              <a:buClr>
                <a:srgbClr val="353535"/>
              </a:buClr>
              <a:buSzTx/>
              <a:buFont typeface="Wingdings 3" charset="2"/>
              <a:buNone/>
              <a:tabLst/>
              <a:defRPr/>
            </a:pPr>
            <a:r>
              <a:rPr kumimoji="0" lang="en-IN" sz="2700" b="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 </a:t>
            </a:r>
            <a:r>
              <a:rPr lang="en-IN" sz="2700" noProof="0" dirty="0">
                <a:solidFill>
                  <a:prstClr val="black">
                    <a:lumMod val="75000"/>
                    <a:lumOff val="25000"/>
                  </a:prstClr>
                </a:solidFill>
                <a:latin typeface="Times New Roman" panose="02020603050405020304" pitchFamily="18" charset="0"/>
                <a:cs typeface="Times New Roman" panose="02020603050405020304" pitchFamily="18" charset="0"/>
              </a:rPr>
              <a:t>Small LED lights</a:t>
            </a:r>
            <a:endParaRPr kumimoji="0" lang="en-IN" sz="2700" b="1"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a:p>
            <a:endParaRPr lang="en-IN" dirty="0"/>
          </a:p>
        </p:txBody>
      </p:sp>
      <p:sp>
        <p:nvSpPr>
          <p:cNvPr id="6" name="Content Placeholder 5">
            <a:extLst>
              <a:ext uri="{FF2B5EF4-FFF2-40B4-BE49-F238E27FC236}">
                <a16:creationId xmlns:a16="http://schemas.microsoft.com/office/drawing/2014/main" id="{056B406F-691A-2F0F-7B24-241F943ED224}"/>
              </a:ext>
            </a:extLst>
          </p:cNvPr>
          <p:cNvSpPr>
            <a:spLocks noGrp="1"/>
          </p:cNvSpPr>
          <p:nvPr>
            <p:ph sz="quarter" idx="4"/>
          </p:nvPr>
        </p:nvSpPr>
        <p:spPr>
          <a:xfrm>
            <a:off x="6377048" y="2315688"/>
            <a:ext cx="5128585" cy="3584111"/>
          </a:xfrm>
        </p:spPr>
        <p:txBody>
          <a:bodyPr>
            <a:normAutofit/>
          </a:bodyPr>
          <a:lstStyle/>
          <a:p>
            <a:pPr marL="0" marR="0" lvl="0" indent="0" algn="just" defTabSz="457200" rtl="0" eaLnBrk="1" fontAlgn="auto" latinLnBrk="0" hangingPunct="1">
              <a:lnSpc>
                <a:spcPct val="100000"/>
              </a:lnSpc>
              <a:spcBef>
                <a:spcPts val="1000"/>
              </a:spcBef>
              <a:spcAft>
                <a:spcPts val="0"/>
              </a:spcAft>
              <a:buClr>
                <a:srgbClr val="353535"/>
              </a:buClr>
              <a:buSzTx/>
              <a:buFont typeface="Wingdings 3" charset="2"/>
              <a:buNone/>
              <a:tabLst/>
              <a:defRPr/>
            </a:pPr>
            <a:r>
              <a:rPr kumimoji="0" lang="en-IN" sz="2800" b="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 </a:t>
            </a:r>
            <a:r>
              <a:rPr kumimoji="0" lang="en-IN" sz="2700" b="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Embedded C </a:t>
            </a:r>
          </a:p>
          <a:p>
            <a:pPr marL="0" marR="0" lvl="0" indent="0" algn="just" defTabSz="457200" rtl="0" eaLnBrk="1" fontAlgn="auto" latinLnBrk="0" hangingPunct="1">
              <a:lnSpc>
                <a:spcPct val="100000"/>
              </a:lnSpc>
              <a:spcBef>
                <a:spcPts val="1000"/>
              </a:spcBef>
              <a:spcAft>
                <a:spcPts val="0"/>
              </a:spcAft>
              <a:buClr>
                <a:srgbClr val="353535"/>
              </a:buClr>
              <a:buSzTx/>
              <a:buFont typeface="Wingdings 3" charset="2"/>
              <a:buNone/>
              <a:tabLst/>
              <a:defRPr/>
            </a:pPr>
            <a:r>
              <a:rPr kumimoji="0" lang="en-IN" sz="2700" b="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 Arduino IDE </a:t>
            </a:r>
          </a:p>
          <a:p>
            <a:pPr marL="0" indent="0">
              <a:buNone/>
            </a:pPr>
            <a:endParaRPr lang="en-IN" dirty="0"/>
          </a:p>
        </p:txBody>
      </p:sp>
    </p:spTree>
    <p:extLst>
      <p:ext uri="{BB962C8B-B14F-4D97-AF65-F5344CB8AC3E}">
        <p14:creationId xmlns:p14="http://schemas.microsoft.com/office/powerpoint/2010/main" val="3550607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9DD212-3147-4D4C-954C-05BE182E6455}"/>
              </a:ext>
            </a:extLst>
          </p:cNvPr>
          <p:cNvSpPr>
            <a:spLocks noGrp="1"/>
          </p:cNvSpPr>
          <p:nvPr>
            <p:ph idx="1"/>
          </p:nvPr>
        </p:nvSpPr>
        <p:spPr>
          <a:xfrm>
            <a:off x="304799" y="1186544"/>
            <a:ext cx="11484429" cy="5042214"/>
          </a:xfrm>
        </p:spPr>
        <p:txBody>
          <a:bodyPr>
            <a:normAutofit/>
          </a:bodyPr>
          <a:lstStyle/>
          <a:p>
            <a:pPr marL="109728" indent="0">
              <a:buNone/>
            </a:pPr>
            <a:r>
              <a:rPr lang="en-US" sz="2400" dirty="0">
                <a:latin typeface="Times New Roman" panose="02020603050405020304" pitchFamily="18" charset="0"/>
                <a:cs typeface="Times New Roman" panose="02020603050405020304" pitchFamily="18" charset="0"/>
              </a:rPr>
              <a:t>It is a firm that creates and produces single-board</a:t>
            </a:r>
          </a:p>
          <a:p>
            <a:pPr marL="109728" indent="0">
              <a:buNone/>
            </a:pPr>
            <a:r>
              <a:rPr lang="en-US" sz="2400" dirty="0">
                <a:latin typeface="Times New Roman" panose="02020603050405020304" pitchFamily="18" charset="0"/>
                <a:cs typeface="Times New Roman" panose="02020603050405020304" pitchFamily="18" charset="0"/>
              </a:rPr>
              <a:t>microcontrollers and microcontroller kits for </a:t>
            </a:r>
          </a:p>
          <a:p>
            <a:pPr marL="109728" indent="0">
              <a:buNone/>
            </a:pPr>
            <a:r>
              <a:rPr lang="en-US" sz="2400" dirty="0">
                <a:latin typeface="Times New Roman" panose="02020603050405020304" pitchFamily="18" charset="0"/>
                <a:cs typeface="Times New Roman" panose="02020603050405020304" pitchFamily="18" charset="0"/>
              </a:rPr>
              <a:t>creating digital devices, as well as an open-source </a:t>
            </a:r>
          </a:p>
          <a:p>
            <a:pPr marL="109728" indent="0">
              <a:buNone/>
            </a:pPr>
            <a:r>
              <a:rPr lang="en-US" sz="2400" dirty="0">
                <a:latin typeface="Times New Roman" panose="02020603050405020304" pitchFamily="18" charset="0"/>
                <a:cs typeface="Times New Roman" panose="02020603050405020304" pitchFamily="18" charset="0"/>
              </a:rPr>
              <a:t>hardware and software project. The board has 14 </a:t>
            </a:r>
          </a:p>
          <a:p>
            <a:pPr marL="109728" indent="0">
              <a:buNone/>
            </a:pPr>
            <a:r>
              <a:rPr lang="en-US" sz="2400" dirty="0">
                <a:latin typeface="Times New Roman" panose="02020603050405020304" pitchFamily="18" charset="0"/>
                <a:cs typeface="Times New Roman" panose="02020603050405020304" pitchFamily="18" charset="0"/>
              </a:rPr>
              <a:t>digital I/O pins (six capable of PWM output),</a:t>
            </a:r>
          </a:p>
          <a:p>
            <a:pPr marL="109728" indent="0">
              <a:buNone/>
            </a:pPr>
            <a:r>
              <a:rPr lang="en-US" sz="2400" dirty="0">
                <a:latin typeface="Times New Roman" panose="02020603050405020304" pitchFamily="18" charset="0"/>
                <a:cs typeface="Times New Roman" panose="02020603050405020304" pitchFamily="18" charset="0"/>
              </a:rPr>
              <a:t>6 analog I/O pins, and is programmable with </a:t>
            </a:r>
          </a:p>
          <a:p>
            <a:pPr marL="109728" indent="0">
              <a:buNone/>
            </a:pPr>
            <a:r>
              <a:rPr lang="en-US" sz="2400" dirty="0">
                <a:latin typeface="Times New Roman" panose="02020603050405020304" pitchFamily="18" charset="0"/>
                <a:cs typeface="Times New Roman" panose="02020603050405020304" pitchFamily="18" charset="0"/>
              </a:rPr>
              <a:t>the Arduino IDE (Integrated Development </a:t>
            </a:r>
          </a:p>
          <a:p>
            <a:pPr marL="109728" indent="0">
              <a:buNone/>
            </a:pPr>
            <a:r>
              <a:rPr lang="en-US" sz="2400" dirty="0">
                <a:latin typeface="Times New Roman" panose="02020603050405020304" pitchFamily="18" charset="0"/>
                <a:cs typeface="Times New Roman" panose="02020603050405020304" pitchFamily="18" charset="0"/>
              </a:rPr>
              <a:t>Environment), via a type B USB cable. The</a:t>
            </a:r>
          </a:p>
          <a:p>
            <a:pPr marL="109728" indent="0">
              <a:buNone/>
            </a:pPr>
            <a:r>
              <a:rPr lang="en-US" sz="2400" dirty="0">
                <a:latin typeface="Times New Roman" panose="02020603050405020304" pitchFamily="18" charset="0"/>
                <a:cs typeface="Times New Roman" panose="02020603050405020304" pitchFamily="18" charset="0"/>
              </a:rPr>
              <a:t>boards have serial communications interfaces,</a:t>
            </a:r>
          </a:p>
          <a:p>
            <a:pPr marL="109728" indent="0">
              <a:buNone/>
            </a:pPr>
            <a:r>
              <a:rPr lang="en-US" sz="2400" dirty="0">
                <a:latin typeface="Times New Roman" panose="02020603050405020304" pitchFamily="18" charset="0"/>
                <a:cs typeface="Times New Roman" panose="02020603050405020304" pitchFamily="18" charset="0"/>
              </a:rPr>
              <a:t>some of which support USB (Universal Serial </a:t>
            </a:r>
          </a:p>
          <a:p>
            <a:pPr marL="109728" indent="0">
              <a:buNone/>
            </a:pPr>
            <a:r>
              <a:rPr lang="en-US" sz="2400" dirty="0">
                <a:latin typeface="Times New Roman" panose="02020603050405020304" pitchFamily="18" charset="0"/>
                <a:cs typeface="Times New Roman" panose="02020603050405020304" pitchFamily="18" charset="0"/>
              </a:rPr>
              <a:t>Bus), which are also used to load programs. </a:t>
            </a:r>
            <a:endParaRPr lang="en-IN" sz="2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2A252A89-9B60-48E3-BA92-B5513A0E43E2}"/>
              </a:ext>
            </a:extLst>
          </p:cNvPr>
          <p:cNvSpPr>
            <a:spLocks noGrp="1"/>
          </p:cNvSpPr>
          <p:nvPr>
            <p:ph type="title"/>
          </p:nvPr>
        </p:nvSpPr>
        <p:spPr>
          <a:xfrm>
            <a:off x="609600" y="274638"/>
            <a:ext cx="10972800" cy="911905"/>
          </a:xfrm>
        </p:spPr>
        <p:txBody>
          <a:bodyPr>
            <a:normAutofit/>
          </a:bodyPr>
          <a:lstStyle/>
          <a:p>
            <a:pPr algn="ctr"/>
            <a:r>
              <a:rPr lang="en-US" sz="3200" dirty="0">
                <a:solidFill>
                  <a:schemeClr val="accent2"/>
                </a:solidFill>
              </a:rPr>
              <a:t>ARDUINO UNO</a:t>
            </a:r>
            <a:endParaRPr lang="en-IN" sz="3200" dirty="0">
              <a:solidFill>
                <a:schemeClr val="accent2"/>
              </a:solidFill>
            </a:endParaRPr>
          </a:p>
        </p:txBody>
      </p:sp>
      <p:pic>
        <p:nvPicPr>
          <p:cNvPr id="12" name="Picture 11">
            <a:extLst>
              <a:ext uri="{FF2B5EF4-FFF2-40B4-BE49-F238E27FC236}">
                <a16:creationId xmlns:a16="http://schemas.microsoft.com/office/drawing/2014/main" id="{0F3C8EEB-28EC-4B2F-83E4-E48998CE3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1171" y="1136790"/>
            <a:ext cx="5236030" cy="5042214"/>
          </a:xfrm>
          <a:prstGeom prst="rect">
            <a:avLst/>
          </a:prstGeom>
        </p:spPr>
      </p:pic>
    </p:spTree>
    <p:extLst>
      <p:ext uri="{BB962C8B-B14F-4D97-AF65-F5344CB8AC3E}">
        <p14:creationId xmlns:p14="http://schemas.microsoft.com/office/powerpoint/2010/main" val="1028313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E74519-D730-43E7-A7F1-C2B9715977F4}"/>
              </a:ext>
            </a:extLst>
          </p:cNvPr>
          <p:cNvSpPr>
            <a:spLocks noGrp="1"/>
          </p:cNvSpPr>
          <p:nvPr>
            <p:ph idx="1"/>
          </p:nvPr>
        </p:nvSpPr>
        <p:spPr>
          <a:xfrm>
            <a:off x="609600" y="1153886"/>
            <a:ext cx="10972800" cy="5246914"/>
          </a:xfrm>
        </p:spPr>
        <p:txBody>
          <a:bodyPr>
            <a:normAutofit/>
          </a:bodyPr>
          <a:lstStyle/>
          <a:p>
            <a:pPr marL="109728" indent="0">
              <a:buNone/>
            </a:pPr>
            <a:endParaRPr lang="en-US" sz="2400" dirty="0">
              <a:latin typeface="Times New Roman" panose="02020603050405020304" pitchFamily="18" charset="0"/>
              <a:cs typeface="Times New Roman" panose="02020603050405020304" pitchFamily="18" charset="0"/>
            </a:endParaRPr>
          </a:p>
          <a:p>
            <a:pPr marL="109728" indent="0">
              <a:buNone/>
            </a:pPr>
            <a:endParaRPr lang="en-US" sz="2400" dirty="0">
              <a:latin typeface="Times New Roman" panose="02020603050405020304" pitchFamily="18" charset="0"/>
              <a:cs typeface="Times New Roman" panose="02020603050405020304" pitchFamily="18" charset="0"/>
            </a:endParaRPr>
          </a:p>
          <a:p>
            <a:pPr marL="109728" indent="0">
              <a:buNone/>
            </a:pPr>
            <a:endParaRPr lang="en-US" sz="2400" dirty="0">
              <a:latin typeface="Times New Roman" panose="02020603050405020304" pitchFamily="18" charset="0"/>
              <a:cs typeface="Times New Roman" panose="02020603050405020304" pitchFamily="18" charset="0"/>
            </a:endParaRPr>
          </a:p>
          <a:p>
            <a:pPr marL="109728" indent="0">
              <a:buNone/>
            </a:pPr>
            <a:r>
              <a:rPr lang="en-US" sz="2400" dirty="0">
                <a:latin typeface="Times New Roman" panose="02020603050405020304" pitchFamily="18" charset="0"/>
                <a:cs typeface="Times New Roman" panose="02020603050405020304" pitchFamily="18" charset="0"/>
              </a:rPr>
              <a:t>An IR transceiver, also known as an infrared </a:t>
            </a:r>
          </a:p>
          <a:p>
            <a:pPr marL="109728" indent="0">
              <a:buNone/>
            </a:pPr>
            <a:r>
              <a:rPr lang="en-US" sz="2400" dirty="0">
                <a:latin typeface="Times New Roman" panose="02020603050405020304" pitchFamily="18" charset="0"/>
                <a:cs typeface="Times New Roman" panose="02020603050405020304" pitchFamily="18" charset="0"/>
              </a:rPr>
              <a:t>transceiver, may transmit and receive infrared</a:t>
            </a:r>
          </a:p>
          <a:p>
            <a:pPr marL="109728" indent="0">
              <a:buNone/>
            </a:pPr>
            <a:r>
              <a:rPr lang="en-US" sz="2400" dirty="0">
                <a:latin typeface="Times New Roman" panose="02020603050405020304" pitchFamily="18" charset="0"/>
                <a:cs typeface="Times New Roman" panose="02020603050405020304" pitchFamily="18" charset="0"/>
              </a:rPr>
              <a:t>data. An IR transceiver, then, is a transmitter </a:t>
            </a:r>
          </a:p>
          <a:p>
            <a:pPr marL="109728" indent="0">
              <a:buNone/>
            </a:pPr>
            <a:r>
              <a:rPr lang="en-US" sz="2400" dirty="0">
                <a:latin typeface="Times New Roman" panose="02020603050405020304" pitchFamily="18" charset="0"/>
                <a:cs typeface="Times New Roman" panose="02020603050405020304" pitchFamily="18" charset="0"/>
              </a:rPr>
              <a:t>and a receiver that are contained in the same</a:t>
            </a:r>
          </a:p>
          <a:p>
            <a:pPr marL="109728" indent="0">
              <a:buNone/>
            </a:pPr>
            <a:r>
              <a:rPr lang="en-US" sz="2400" dirty="0">
                <a:latin typeface="Times New Roman" panose="02020603050405020304" pitchFamily="18" charset="0"/>
                <a:cs typeface="Times New Roman" panose="02020603050405020304" pitchFamily="18" charset="0"/>
              </a:rPr>
              <a:t>unit and share circuitry.</a:t>
            </a:r>
            <a:endParaRPr lang="en-IN" sz="2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F89D6F31-19EA-43CB-BAC3-5ED6D2B2023D}"/>
              </a:ext>
            </a:extLst>
          </p:cNvPr>
          <p:cNvSpPr>
            <a:spLocks noGrp="1"/>
          </p:cNvSpPr>
          <p:nvPr>
            <p:ph type="title"/>
          </p:nvPr>
        </p:nvSpPr>
        <p:spPr>
          <a:xfrm>
            <a:off x="609600" y="195945"/>
            <a:ext cx="10972800" cy="1219198"/>
          </a:xfrm>
        </p:spPr>
        <p:txBody>
          <a:bodyPr/>
          <a:lstStyle/>
          <a:p>
            <a:pPr algn="ctr"/>
            <a:r>
              <a:rPr lang="en-US" dirty="0">
                <a:solidFill>
                  <a:schemeClr val="accent2"/>
                </a:solidFill>
              </a:rPr>
              <a:t>IR SENSORS</a:t>
            </a:r>
            <a:endParaRPr lang="en-IN" dirty="0">
              <a:solidFill>
                <a:schemeClr val="accent2"/>
              </a:solidFill>
            </a:endParaRPr>
          </a:p>
        </p:txBody>
      </p:sp>
      <p:sp>
        <p:nvSpPr>
          <p:cNvPr id="4" name="AutoShape 2">
            <a:extLst>
              <a:ext uri="{FF2B5EF4-FFF2-40B4-BE49-F238E27FC236}">
                <a16:creationId xmlns:a16="http://schemas.microsoft.com/office/drawing/2014/main" id="{A0E03729-5AB0-4EC4-943B-F517631D200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7C8604F1-699E-45F1-BB71-A6C3F04235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8371" y="1077686"/>
            <a:ext cx="4376057" cy="4539343"/>
          </a:xfrm>
          <a:prstGeom prst="rect">
            <a:avLst/>
          </a:prstGeom>
        </p:spPr>
      </p:pic>
    </p:spTree>
    <p:extLst>
      <p:ext uri="{BB962C8B-B14F-4D97-AF65-F5344CB8AC3E}">
        <p14:creationId xmlns:p14="http://schemas.microsoft.com/office/powerpoint/2010/main" val="2675736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BBA909-27CF-418E-9136-17433411DCBD}"/>
              </a:ext>
            </a:extLst>
          </p:cNvPr>
          <p:cNvSpPr>
            <a:spLocks noGrp="1"/>
          </p:cNvSpPr>
          <p:nvPr>
            <p:ph idx="1"/>
          </p:nvPr>
        </p:nvSpPr>
        <p:spPr>
          <a:xfrm>
            <a:off x="609600" y="1110343"/>
            <a:ext cx="10972800" cy="5473019"/>
          </a:xfrm>
        </p:spPr>
        <p:txBody>
          <a:bodyPr>
            <a:normAutofit/>
          </a:bodyPr>
          <a:lstStyle/>
          <a:p>
            <a:pPr marL="109728" indent="0">
              <a:buNone/>
            </a:pPr>
            <a:endParaRPr lang="en-US" sz="2400" dirty="0">
              <a:latin typeface="Times New Roman" panose="02020603050405020304" pitchFamily="18" charset="0"/>
              <a:cs typeface="Times New Roman" panose="02020603050405020304" pitchFamily="18" charset="0"/>
            </a:endParaRPr>
          </a:p>
          <a:p>
            <a:pPr marL="109728" indent="0">
              <a:buNone/>
            </a:pPr>
            <a:endParaRPr lang="en-US" sz="2400" dirty="0">
              <a:latin typeface="Times New Roman" panose="02020603050405020304" pitchFamily="18" charset="0"/>
              <a:cs typeface="Times New Roman" panose="02020603050405020304" pitchFamily="18" charset="0"/>
            </a:endParaRPr>
          </a:p>
          <a:p>
            <a:pPr marL="109728" indent="0">
              <a:buNone/>
            </a:pPr>
            <a:r>
              <a:rPr lang="en-US" sz="2400" dirty="0">
                <a:latin typeface="Times New Roman" panose="02020603050405020304" pitchFamily="18" charset="0"/>
                <a:cs typeface="Times New Roman" panose="02020603050405020304" pitchFamily="18" charset="0"/>
              </a:rPr>
              <a:t>Radio-frequency identification (RFID) </a:t>
            </a:r>
          </a:p>
          <a:p>
            <a:pPr marL="109728" indent="0">
              <a:buNone/>
            </a:pPr>
            <a:r>
              <a:rPr lang="en-US" sz="2400" dirty="0">
                <a:latin typeface="Times New Roman" panose="02020603050405020304" pitchFamily="18" charset="0"/>
                <a:cs typeface="Times New Roman" panose="02020603050405020304" pitchFamily="18" charset="0"/>
              </a:rPr>
              <a:t>uses electromagnetic fields in order </a:t>
            </a:r>
          </a:p>
          <a:p>
            <a:pPr marL="109728" indent="0">
              <a:buNone/>
            </a:pPr>
            <a:r>
              <a:rPr lang="en-US" sz="2400" dirty="0">
                <a:latin typeface="Times New Roman" panose="02020603050405020304" pitchFamily="18" charset="0"/>
                <a:cs typeface="Times New Roman" panose="02020603050405020304" pitchFamily="18" charset="0"/>
              </a:rPr>
              <a:t>to automatically recognize and track</a:t>
            </a:r>
          </a:p>
          <a:p>
            <a:pPr marL="109728" indent="0">
              <a:buNone/>
            </a:pPr>
            <a:r>
              <a:rPr lang="en-US" sz="2400" dirty="0">
                <a:latin typeface="Times New Roman" panose="02020603050405020304" pitchFamily="18" charset="0"/>
                <a:cs typeface="Times New Roman" panose="02020603050405020304" pitchFamily="18" charset="0"/>
              </a:rPr>
              <a:t>tags attached to things. A tiny radio</a:t>
            </a:r>
          </a:p>
          <a:p>
            <a:pPr marL="109728" indent="0">
              <a:buNone/>
            </a:pPr>
            <a:r>
              <a:rPr lang="en-US" sz="2400" dirty="0">
                <a:latin typeface="Times New Roman" panose="02020603050405020304" pitchFamily="18" charset="0"/>
                <a:cs typeface="Times New Roman" panose="02020603050405020304" pitchFamily="18" charset="0"/>
              </a:rPr>
              <a:t>transponder, a radio receiver, and a </a:t>
            </a:r>
          </a:p>
          <a:p>
            <a:pPr marL="109728" indent="0">
              <a:buNone/>
            </a:pPr>
            <a:r>
              <a:rPr lang="en-US" sz="2400" dirty="0">
                <a:latin typeface="Times New Roman" panose="02020603050405020304" pitchFamily="18" charset="0"/>
                <a:cs typeface="Times New Roman" panose="02020603050405020304" pitchFamily="18" charset="0"/>
              </a:rPr>
              <a:t>radio transmitter make up an RFID </a:t>
            </a:r>
          </a:p>
          <a:p>
            <a:pPr marL="109728" indent="0">
              <a:buNone/>
            </a:pPr>
            <a:r>
              <a:rPr lang="en-US" sz="2400" dirty="0">
                <a:latin typeface="Times New Roman" panose="02020603050405020304" pitchFamily="18" charset="0"/>
                <a:cs typeface="Times New Roman" panose="02020603050405020304" pitchFamily="18" charset="0"/>
              </a:rPr>
              <a:t>system. RFID reader uses frequency </a:t>
            </a:r>
          </a:p>
          <a:p>
            <a:pPr marL="109728" indent="0">
              <a:buNone/>
            </a:pPr>
            <a:r>
              <a:rPr lang="en-US" sz="2400" dirty="0">
                <a:latin typeface="Times New Roman" panose="02020603050405020304" pitchFamily="18" charset="0"/>
                <a:cs typeface="Times New Roman" panose="02020603050405020304" pitchFamily="18" charset="0"/>
              </a:rPr>
              <a:t>125 </a:t>
            </a:r>
            <a:r>
              <a:rPr lang="en-US" sz="2400" dirty="0" err="1">
                <a:latin typeface="Times New Roman" panose="02020603050405020304" pitchFamily="18" charset="0"/>
                <a:cs typeface="Times New Roman" panose="02020603050405020304" pitchFamily="18" charset="0"/>
              </a:rPr>
              <a:t>KHz</a:t>
            </a:r>
            <a:r>
              <a:rPr lang="en-US" sz="2400" dirty="0">
                <a:latin typeface="Times New Roman" panose="02020603050405020304" pitchFamily="18" charset="0"/>
                <a:cs typeface="Times New Roman" panose="02020603050405020304" pitchFamily="18" charset="0"/>
              </a:rPr>
              <a:t> to few </a:t>
            </a:r>
            <a:r>
              <a:rPr lang="en-US" sz="2400" dirty="0" err="1">
                <a:latin typeface="Times New Roman" panose="02020603050405020304" pitchFamily="18" charset="0"/>
                <a:cs typeface="Times New Roman" panose="02020603050405020304" pitchFamily="18" charset="0"/>
              </a:rPr>
              <a:t>MHz.</a:t>
            </a:r>
            <a:endParaRPr lang="en-IN" sz="2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2B05338C-3518-4998-8410-A9B505384F9F}"/>
              </a:ext>
            </a:extLst>
          </p:cNvPr>
          <p:cNvSpPr>
            <a:spLocks noGrp="1"/>
          </p:cNvSpPr>
          <p:nvPr>
            <p:ph type="title"/>
          </p:nvPr>
        </p:nvSpPr>
        <p:spPr>
          <a:xfrm>
            <a:off x="609600" y="274638"/>
            <a:ext cx="10972800" cy="1303791"/>
          </a:xfrm>
        </p:spPr>
        <p:txBody>
          <a:bodyPr/>
          <a:lstStyle/>
          <a:p>
            <a:pPr algn="ctr"/>
            <a:r>
              <a:rPr lang="en-US" dirty="0">
                <a:solidFill>
                  <a:schemeClr val="accent2"/>
                </a:solidFill>
                <a:latin typeface="Times New Roman" panose="02020603050405020304" pitchFamily="18" charset="0"/>
                <a:cs typeface="Times New Roman" panose="02020603050405020304" pitchFamily="18" charset="0"/>
              </a:rPr>
              <a:t>RFID</a:t>
            </a:r>
            <a:endParaRPr lang="en-IN" dirty="0">
              <a:solidFill>
                <a:schemeClr val="accent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931FD6D-81B6-4437-A056-5C72F6851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10481"/>
            <a:ext cx="5257800" cy="3461657"/>
          </a:xfrm>
          <a:prstGeom prst="rect">
            <a:avLst/>
          </a:prstGeom>
        </p:spPr>
      </p:pic>
      <p:pic>
        <p:nvPicPr>
          <p:cNvPr id="7" name="Picture 6">
            <a:extLst>
              <a:ext uri="{FF2B5EF4-FFF2-40B4-BE49-F238E27FC236}">
                <a16:creationId xmlns:a16="http://schemas.microsoft.com/office/drawing/2014/main" id="{E4CC7F0B-D5B5-468E-A429-1261F800F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8114" y="4102553"/>
            <a:ext cx="3354841" cy="2320017"/>
          </a:xfrm>
          <a:prstGeom prst="rect">
            <a:avLst/>
          </a:prstGeom>
        </p:spPr>
      </p:pic>
    </p:spTree>
    <p:extLst>
      <p:ext uri="{BB962C8B-B14F-4D97-AF65-F5344CB8AC3E}">
        <p14:creationId xmlns:p14="http://schemas.microsoft.com/office/powerpoint/2010/main" val="2512911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B7074C-ACBB-4C2E-9B92-DF62F174B67B}"/>
              </a:ext>
            </a:extLst>
          </p:cNvPr>
          <p:cNvSpPr>
            <a:spLocks noGrp="1"/>
          </p:cNvSpPr>
          <p:nvPr>
            <p:ph idx="1"/>
          </p:nvPr>
        </p:nvSpPr>
        <p:spPr>
          <a:xfrm>
            <a:off x="609600" y="1240971"/>
            <a:ext cx="10972800" cy="4766321"/>
          </a:xfrm>
        </p:spPr>
        <p:txBody>
          <a:bodyPr>
            <a:normAutofit/>
          </a:bodyPr>
          <a:lstStyle/>
          <a:p>
            <a:pPr marL="109728" indent="0">
              <a:buNone/>
            </a:pPr>
            <a:endParaRPr lang="en-US" sz="2400" dirty="0">
              <a:latin typeface="Times New Roman" panose="02020603050405020304" pitchFamily="18" charset="0"/>
              <a:cs typeface="Times New Roman" panose="02020603050405020304" pitchFamily="18" charset="0"/>
            </a:endParaRPr>
          </a:p>
          <a:p>
            <a:pPr marL="109728" indent="0">
              <a:buNone/>
            </a:pPr>
            <a:r>
              <a:rPr lang="en-US" sz="2400" dirty="0">
                <a:latin typeface="Times New Roman" panose="02020603050405020304" pitchFamily="18" charset="0"/>
                <a:cs typeface="Times New Roman" panose="02020603050405020304" pitchFamily="18" charset="0"/>
              </a:rPr>
              <a:t>The term LCD stands for liquid crystal display.</a:t>
            </a:r>
          </a:p>
          <a:p>
            <a:pPr marL="109728" indent="0">
              <a:buNone/>
            </a:pPr>
            <a:r>
              <a:rPr lang="en-US" sz="2400" dirty="0">
                <a:latin typeface="Times New Roman" panose="02020603050405020304" pitchFamily="18" charset="0"/>
                <a:cs typeface="Times New Roman" panose="02020603050405020304" pitchFamily="18" charset="0"/>
              </a:rPr>
              <a:t>It is one kind of electronic display module used </a:t>
            </a:r>
          </a:p>
          <a:p>
            <a:pPr marL="109728" indent="0">
              <a:buNone/>
            </a:pPr>
            <a:r>
              <a:rPr lang="en-US" sz="2400" dirty="0">
                <a:latin typeface="Times New Roman" panose="02020603050405020304" pitchFamily="18" charset="0"/>
                <a:cs typeface="Times New Roman" panose="02020603050405020304" pitchFamily="18" charset="0"/>
              </a:rPr>
              <a:t>in an extensive range of applications. These </a:t>
            </a:r>
          </a:p>
          <a:p>
            <a:pPr marL="109728" indent="0">
              <a:buNone/>
            </a:pPr>
            <a:r>
              <a:rPr lang="en-US" sz="2400" dirty="0">
                <a:latin typeface="Times New Roman" panose="02020603050405020304" pitchFamily="18" charset="0"/>
                <a:cs typeface="Times New Roman" panose="02020603050405020304" pitchFamily="18" charset="0"/>
              </a:rPr>
              <a:t>displays are mainly preferred for multi-segment </a:t>
            </a:r>
          </a:p>
          <a:p>
            <a:pPr marL="109728" indent="0">
              <a:buNone/>
            </a:pPr>
            <a:r>
              <a:rPr lang="en-US" sz="2400" dirty="0">
                <a:latin typeface="Times New Roman" panose="02020603050405020304" pitchFamily="18" charset="0"/>
                <a:cs typeface="Times New Roman" panose="02020603050405020304" pitchFamily="18" charset="0"/>
              </a:rPr>
              <a:t>light-emitting diodes and seven segments. The </a:t>
            </a:r>
          </a:p>
          <a:p>
            <a:pPr marL="109728" indent="0">
              <a:buNone/>
            </a:pPr>
            <a:r>
              <a:rPr lang="en-US" sz="2400" dirty="0">
                <a:latin typeface="Times New Roman" panose="02020603050405020304" pitchFamily="18" charset="0"/>
                <a:cs typeface="Times New Roman" panose="02020603050405020304" pitchFamily="18" charset="0"/>
              </a:rPr>
              <a:t>main benefits of using this module are inexpensive; </a:t>
            </a:r>
          </a:p>
          <a:p>
            <a:pPr marL="109728" indent="0">
              <a:buNone/>
            </a:pPr>
            <a:r>
              <a:rPr lang="en-US" sz="2400" dirty="0">
                <a:latin typeface="Times New Roman" panose="02020603050405020304" pitchFamily="18" charset="0"/>
                <a:cs typeface="Times New Roman" panose="02020603050405020304" pitchFamily="18" charset="0"/>
              </a:rPr>
              <a:t>simply programmable, animations, and there are </a:t>
            </a:r>
          </a:p>
          <a:p>
            <a:pPr marL="109728" indent="0">
              <a:buNone/>
            </a:pPr>
            <a:r>
              <a:rPr lang="en-US" sz="2400" dirty="0">
                <a:latin typeface="Times New Roman" panose="02020603050405020304" pitchFamily="18" charset="0"/>
                <a:cs typeface="Times New Roman" panose="02020603050405020304" pitchFamily="18" charset="0"/>
              </a:rPr>
              <a:t>no limitations for displaying custom characters, </a:t>
            </a:r>
          </a:p>
          <a:p>
            <a:pPr marL="109728" indent="0">
              <a:buNone/>
            </a:pPr>
            <a:r>
              <a:rPr lang="en-US" sz="2400" dirty="0">
                <a:latin typeface="Times New Roman" panose="02020603050405020304" pitchFamily="18" charset="0"/>
                <a:cs typeface="Times New Roman" panose="02020603050405020304" pitchFamily="18" charset="0"/>
              </a:rPr>
              <a:t>special and even animations, </a:t>
            </a:r>
            <a:r>
              <a:rPr lang="en-US" sz="2400" dirty="0" err="1">
                <a:latin typeface="Times New Roman" panose="02020603050405020304" pitchFamily="18" charset="0"/>
                <a:cs typeface="Times New Roman" panose="02020603050405020304" pitchFamily="18" charset="0"/>
              </a:rPr>
              <a:t>etc</a:t>
            </a:r>
            <a:endParaRPr lang="en-IN" sz="2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237164B8-95A3-414D-B86D-B03A0117B4AD}"/>
              </a:ext>
            </a:extLst>
          </p:cNvPr>
          <p:cNvSpPr>
            <a:spLocks noGrp="1"/>
          </p:cNvSpPr>
          <p:nvPr>
            <p:ph type="title"/>
          </p:nvPr>
        </p:nvSpPr>
        <p:spPr>
          <a:xfrm>
            <a:off x="609600" y="274638"/>
            <a:ext cx="10972800" cy="966333"/>
          </a:xfrm>
        </p:spPr>
        <p:txBody>
          <a:bodyPr/>
          <a:lstStyle/>
          <a:p>
            <a:pPr algn="ctr"/>
            <a:r>
              <a:rPr lang="en-US" dirty="0">
                <a:solidFill>
                  <a:schemeClr val="accent2"/>
                </a:solidFill>
              </a:rPr>
              <a:t>16x2 LCD DISPLAY</a:t>
            </a:r>
            <a:endParaRPr lang="en-IN" dirty="0">
              <a:solidFill>
                <a:schemeClr val="accent2"/>
              </a:solidFill>
            </a:endParaRPr>
          </a:p>
        </p:txBody>
      </p:sp>
      <p:pic>
        <p:nvPicPr>
          <p:cNvPr id="5" name="Picture 4">
            <a:extLst>
              <a:ext uri="{FF2B5EF4-FFF2-40B4-BE49-F238E27FC236}">
                <a16:creationId xmlns:a16="http://schemas.microsoft.com/office/drawing/2014/main" id="{8B0E9579-672D-4080-B253-BB501494B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8742" y="1114424"/>
            <a:ext cx="4223657" cy="5297261"/>
          </a:xfrm>
          <a:prstGeom prst="rect">
            <a:avLst/>
          </a:prstGeom>
        </p:spPr>
      </p:pic>
    </p:spTree>
    <p:extLst>
      <p:ext uri="{BB962C8B-B14F-4D97-AF65-F5344CB8AC3E}">
        <p14:creationId xmlns:p14="http://schemas.microsoft.com/office/powerpoint/2010/main" val="931528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FFB97E-1CBA-4177-8380-4C3ABE50DDFD}"/>
              </a:ext>
            </a:extLst>
          </p:cNvPr>
          <p:cNvSpPr>
            <a:spLocks noGrp="1"/>
          </p:cNvSpPr>
          <p:nvPr>
            <p:ph type="title"/>
          </p:nvPr>
        </p:nvSpPr>
        <p:spPr/>
        <p:txBody>
          <a:bodyPr/>
          <a:lstStyle/>
          <a:p>
            <a:pPr algn="ctr"/>
            <a:r>
              <a:rPr lang="en-US" dirty="0">
                <a:solidFill>
                  <a:schemeClr val="accent2"/>
                </a:solidFill>
              </a:rPr>
              <a:t>LED BULBS </a:t>
            </a:r>
            <a:endParaRPr lang="en-IN" dirty="0">
              <a:solidFill>
                <a:schemeClr val="accent2"/>
              </a:solidFill>
            </a:endParaRPr>
          </a:p>
        </p:txBody>
      </p:sp>
      <p:sp>
        <p:nvSpPr>
          <p:cNvPr id="7" name="Content Placeholder 6">
            <a:extLst>
              <a:ext uri="{FF2B5EF4-FFF2-40B4-BE49-F238E27FC236}">
                <a16:creationId xmlns:a16="http://schemas.microsoft.com/office/drawing/2014/main" id="{C4C3CCB9-AB83-40B1-8F56-8D9D92CDB879}"/>
              </a:ext>
            </a:extLst>
          </p:cNvPr>
          <p:cNvSpPr>
            <a:spLocks noGrp="1"/>
          </p:cNvSpPr>
          <p:nvPr>
            <p:ph idx="1"/>
          </p:nvPr>
        </p:nvSpPr>
        <p:spPr>
          <a:xfrm>
            <a:off x="609600" y="1481329"/>
            <a:ext cx="10972800" cy="4995671"/>
          </a:xfrm>
        </p:spPr>
        <p:txBody>
          <a:bodyPr>
            <a:normAutofit/>
          </a:bodyPr>
          <a:lstStyle/>
          <a:p>
            <a:pPr marL="109728" indent="0">
              <a:buNone/>
            </a:pPr>
            <a:endParaRPr lang="en-US" sz="2400" dirty="0">
              <a:latin typeface="Times New Roman" panose="02020603050405020304" pitchFamily="18" charset="0"/>
              <a:cs typeface="Times New Roman" panose="02020603050405020304" pitchFamily="18" charset="0"/>
            </a:endParaRPr>
          </a:p>
          <a:p>
            <a:pPr marL="109728" indent="0">
              <a:buNone/>
            </a:pPr>
            <a:r>
              <a:rPr lang="en-US" sz="2400" dirty="0">
                <a:latin typeface="Times New Roman" panose="02020603050405020304" pitchFamily="18" charset="0"/>
                <a:cs typeface="Times New Roman" panose="02020603050405020304" pitchFamily="18" charset="0"/>
              </a:rPr>
              <a:t>When semiconductors and electron holes join again,</a:t>
            </a:r>
          </a:p>
          <a:p>
            <a:pPr marL="109728" indent="0">
              <a:buNone/>
            </a:pPr>
            <a:r>
              <a:rPr lang="en-US" sz="2400" dirty="0">
                <a:latin typeface="Times New Roman" panose="02020603050405020304" pitchFamily="18" charset="0"/>
                <a:cs typeface="Times New Roman" panose="02020603050405020304" pitchFamily="18" charset="0"/>
              </a:rPr>
              <a:t>photons are produced. The energy needed for </a:t>
            </a:r>
          </a:p>
          <a:p>
            <a:pPr marL="109728" indent="0">
              <a:buNone/>
            </a:pPr>
            <a:r>
              <a:rPr lang="en-US" sz="2400" dirty="0">
                <a:latin typeface="Times New Roman" panose="02020603050405020304" pitchFamily="18" charset="0"/>
                <a:cs typeface="Times New Roman" panose="02020603050405020304" pitchFamily="18" charset="0"/>
              </a:rPr>
              <a:t>electrons to pass through the semiconductor's band</a:t>
            </a:r>
          </a:p>
          <a:p>
            <a:pPr marL="109728" indent="0">
              <a:buNone/>
            </a:pPr>
            <a:r>
              <a:rPr lang="en-US" sz="2400" dirty="0">
                <a:latin typeface="Times New Roman" panose="02020603050405020304" pitchFamily="18" charset="0"/>
                <a:cs typeface="Times New Roman" panose="02020603050405020304" pitchFamily="18" charset="0"/>
              </a:rPr>
              <a:t>gap determines the hue of the light, which</a:t>
            </a:r>
          </a:p>
          <a:p>
            <a:pPr marL="109728" indent="0">
              <a:buNone/>
            </a:pPr>
            <a:r>
              <a:rPr lang="en-US" sz="2400" dirty="0">
                <a:latin typeface="Times New Roman" panose="02020603050405020304" pitchFamily="18" charset="0"/>
                <a:cs typeface="Times New Roman" panose="02020603050405020304" pitchFamily="18" charset="0"/>
              </a:rPr>
              <a:t>corresponds to the energy of the photons. </a:t>
            </a:r>
          </a:p>
          <a:p>
            <a:pPr marL="109728" indent="0">
              <a:buNone/>
            </a:pPr>
            <a:r>
              <a:rPr lang="en-US" sz="2400" dirty="0">
                <a:latin typeface="Times New Roman" panose="02020603050405020304" pitchFamily="18" charset="0"/>
                <a:cs typeface="Times New Roman" panose="02020603050405020304" pitchFamily="18" charset="0"/>
              </a:rPr>
              <a:t>A layer of light-emitting phosphor or numerous</a:t>
            </a:r>
          </a:p>
          <a:p>
            <a:pPr marL="109728" indent="0">
              <a:buNone/>
            </a:pPr>
            <a:r>
              <a:rPr lang="en-US" sz="2400" dirty="0">
                <a:latin typeface="Times New Roman" panose="02020603050405020304" pitchFamily="18" charset="0"/>
                <a:cs typeface="Times New Roman" panose="02020603050405020304" pitchFamily="18" charset="0"/>
              </a:rPr>
              <a:t>semiconductor devices can be used to create </a:t>
            </a:r>
          </a:p>
          <a:p>
            <a:pPr marL="109728" indent="0">
              <a:buNone/>
            </a:pPr>
            <a:r>
              <a:rPr lang="en-US" sz="2400" dirty="0">
                <a:latin typeface="Times New Roman" panose="02020603050405020304" pitchFamily="18" charset="0"/>
                <a:cs typeface="Times New Roman" panose="02020603050405020304" pitchFamily="18" charset="0"/>
              </a:rPr>
              <a:t>white light.</a:t>
            </a:r>
            <a:endParaRPr lang="en-IN" sz="2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986A998-7EC5-44F3-AE0E-3DA478358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7857" y="1632857"/>
            <a:ext cx="4321628" cy="4484914"/>
          </a:xfrm>
          <a:prstGeom prst="rect">
            <a:avLst/>
          </a:prstGeom>
        </p:spPr>
      </p:pic>
    </p:spTree>
    <p:extLst>
      <p:ext uri="{BB962C8B-B14F-4D97-AF65-F5344CB8AC3E}">
        <p14:creationId xmlns:p14="http://schemas.microsoft.com/office/powerpoint/2010/main" val="2702658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9F564A-8DBA-D461-4306-AE4F1F12C6F7}"/>
              </a:ext>
            </a:extLst>
          </p:cNvPr>
          <p:cNvSpPr>
            <a:spLocks noGrp="1"/>
          </p:cNvSpPr>
          <p:nvPr>
            <p:ph idx="1"/>
          </p:nvPr>
        </p:nvSpPr>
        <p:spPr>
          <a:xfrm>
            <a:off x="870857" y="1597981"/>
            <a:ext cx="10339450" cy="4666334"/>
          </a:xfrm>
        </p:spPr>
        <p:txBody>
          <a:bodyPr>
            <a:normAutofit/>
          </a:bodyPr>
          <a:lstStyle/>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Implementation of IoT systems in smart city projects and urban areas to reduce traffic congestion. </a:t>
            </a:r>
          </a:p>
          <a:p>
            <a:pPr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Priority is given for emergency vehicle like ambulances, fire-brigades for easy movement in heavily congested area.</a:t>
            </a:r>
          </a:p>
          <a:p>
            <a:pPr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Reduction of time in signal clearance on each lane in urban and densely populated areas.</a:t>
            </a:r>
          </a:p>
          <a:p>
            <a:pPr marL="109728" indent="0" algn="just">
              <a:buNone/>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Data can be stored based on entry and exit points of the emergency vehicle. </a:t>
            </a:r>
          </a:p>
        </p:txBody>
      </p:sp>
      <p:sp>
        <p:nvSpPr>
          <p:cNvPr id="2" name="Title 1">
            <a:extLst>
              <a:ext uri="{FF2B5EF4-FFF2-40B4-BE49-F238E27FC236}">
                <a16:creationId xmlns:a16="http://schemas.microsoft.com/office/drawing/2014/main" id="{4188D2DD-4B6C-620D-33F3-D011D3E647C9}"/>
              </a:ext>
            </a:extLst>
          </p:cNvPr>
          <p:cNvSpPr>
            <a:spLocks noGrp="1"/>
          </p:cNvSpPr>
          <p:nvPr>
            <p:ph type="title"/>
          </p:nvPr>
        </p:nvSpPr>
        <p:spPr>
          <a:xfrm>
            <a:off x="1460799" y="109385"/>
            <a:ext cx="9746932" cy="1311042"/>
          </a:xfrm>
        </p:spPr>
        <p:txBody>
          <a:bodyPr/>
          <a:lstStyle/>
          <a:p>
            <a:pPr algn="ctr"/>
            <a:r>
              <a:rPr lang="en-US" b="1" dirty="0">
                <a:solidFill>
                  <a:schemeClr val="accent2">
                    <a:lumMod val="75000"/>
                  </a:schemeClr>
                </a:solidFill>
                <a:latin typeface="Times New Roman" panose="02020603050405020304" pitchFamily="18" charset="0"/>
                <a:cs typeface="Times New Roman" panose="02020603050405020304" pitchFamily="18" charset="0"/>
              </a:rPr>
              <a:t>APPLICATION</a:t>
            </a:r>
            <a:endParaRPr lang="en-IN" b="1"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7325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E89EEB-A7E0-0ECF-CFE7-EE18ABF401D6}"/>
              </a:ext>
            </a:extLst>
          </p:cNvPr>
          <p:cNvSpPr>
            <a:spLocks noGrp="1"/>
          </p:cNvSpPr>
          <p:nvPr>
            <p:ph idx="1"/>
          </p:nvPr>
        </p:nvSpPr>
        <p:spPr>
          <a:xfrm>
            <a:off x="1721921" y="1567542"/>
            <a:ext cx="8811491" cy="4721497"/>
          </a:xfrm>
        </p:spPr>
        <p:txBody>
          <a:bodyPr>
            <a:noAutofit/>
          </a:bodyPr>
          <a:lstStyle/>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Benefits of Ambulance Traffic Monitoring System is as follows</a:t>
            </a:r>
            <a:r>
              <a:rPr lang="en-IN" sz="24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a:buFont typeface="Wingdings" pitchFamily="2" charset="2"/>
              <a:buChar char="§"/>
            </a:pPr>
            <a:r>
              <a:rPr lang="en-US" sz="2200" dirty="0"/>
              <a:t>Emergency notification and coordination.</a:t>
            </a:r>
          </a:p>
          <a:p>
            <a:pPr>
              <a:buFont typeface="Wingdings" pitchFamily="2" charset="2"/>
              <a:buChar char="§"/>
            </a:pPr>
            <a:r>
              <a:rPr lang="en-US" sz="2200" dirty="0"/>
              <a:t>Safety hazard alerts.</a:t>
            </a:r>
          </a:p>
          <a:p>
            <a:pPr>
              <a:buFont typeface="Wingdings" pitchFamily="2" charset="2"/>
              <a:buChar char="§"/>
            </a:pPr>
            <a:r>
              <a:rPr lang="en-US" sz="2200" dirty="0"/>
              <a:t>Remote patient monitoring by integrating IoT devices.</a:t>
            </a:r>
          </a:p>
          <a:p>
            <a:pPr>
              <a:buFont typeface="Wingdings" pitchFamily="2" charset="2"/>
              <a:buChar char="§"/>
            </a:pPr>
            <a:r>
              <a:rPr lang="en-US" sz="2200" dirty="0"/>
              <a:t>Vehicle health monitoring to track ambulance maintenance.</a:t>
            </a:r>
          </a:p>
          <a:p>
            <a:pPr>
              <a:buFont typeface="Wingdings" pitchFamily="2" charset="2"/>
              <a:buChar char="§"/>
            </a:pPr>
            <a:r>
              <a:rPr lang="en-US" sz="2200" dirty="0"/>
              <a:t>Data analytics for post incident analysis.</a:t>
            </a:r>
          </a:p>
          <a:p>
            <a:pPr>
              <a:buFont typeface="Wingdings" pitchFamily="2" charset="2"/>
              <a:buChar char="§"/>
            </a:pPr>
            <a:endParaRPr lang="en-IN" sz="2200" dirty="0">
              <a:latin typeface="Times New Roman" panose="02020603050405020304" pitchFamily="18" charset="0"/>
              <a:cs typeface="Times New Roman" panose="02020603050405020304" pitchFamily="18" charset="0"/>
            </a:endParaRPr>
          </a:p>
          <a:p>
            <a:pPr>
              <a:buFont typeface="Wingdings" pitchFamily="2" charset="2"/>
              <a:buChar char="§"/>
            </a:pPr>
            <a:endParaRPr lang="en-IN" sz="2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87931E0B-49A9-AC92-8303-B9B2DA851B53}"/>
              </a:ext>
            </a:extLst>
          </p:cNvPr>
          <p:cNvSpPr>
            <a:spLocks noGrp="1"/>
          </p:cNvSpPr>
          <p:nvPr>
            <p:ph type="title"/>
          </p:nvPr>
        </p:nvSpPr>
        <p:spPr>
          <a:xfrm>
            <a:off x="1483360" y="237506"/>
            <a:ext cx="10021253" cy="1092530"/>
          </a:xfrm>
        </p:spPr>
        <p:txBody>
          <a:bodyPr>
            <a:normAutofit/>
          </a:bodyPr>
          <a:lstStyle/>
          <a:p>
            <a:pPr algn="ctr"/>
            <a:r>
              <a:rPr lang="en-US" b="1" dirty="0">
                <a:solidFill>
                  <a:schemeClr val="accent2">
                    <a:lumMod val="75000"/>
                  </a:schemeClr>
                </a:solidFill>
                <a:latin typeface="Times New Roman" panose="02020603050405020304" pitchFamily="18" charset="0"/>
                <a:cs typeface="Times New Roman" panose="02020603050405020304" pitchFamily="18" charset="0"/>
              </a:rPr>
              <a:t>ADVANTAGES</a:t>
            </a:r>
            <a:endParaRPr lang="en-IN" b="1"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6715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0CEDC2-6AB4-4492-9CD5-66D7E3C2AB78}"/>
              </a:ext>
            </a:extLst>
          </p:cNvPr>
          <p:cNvSpPr>
            <a:spLocks noGrp="1"/>
          </p:cNvSpPr>
          <p:nvPr>
            <p:ph idx="1"/>
          </p:nvPr>
        </p:nvSpPr>
        <p:spPr>
          <a:xfrm>
            <a:off x="609600" y="1763486"/>
            <a:ext cx="10972800" cy="4713514"/>
          </a:xfrm>
        </p:spPr>
        <p:txBody>
          <a:bodyPr>
            <a:normAutofit/>
          </a:bodyPr>
          <a:lstStyle/>
          <a:p>
            <a:pPr>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Coverage Limitations</a:t>
            </a:r>
            <a:r>
              <a:rPr lang="en-IN" sz="24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There might be areas with limited or no coverage, which could lead to incomplete data or inaccurate traffic monitoring.</a:t>
            </a:r>
          </a:p>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Dependence on Real-Time Data</a:t>
            </a:r>
            <a:r>
              <a:rPr lang="en-US" sz="2400" dirty="0">
                <a:latin typeface="Times New Roman" panose="02020603050405020304" pitchFamily="18" charset="0"/>
                <a:cs typeface="Times New Roman" panose="02020603050405020304" pitchFamily="18" charset="0"/>
              </a:rPr>
              <a:t>: The system heavily relies on real-time data, such as traffic conditions and ambulance locations.</a:t>
            </a:r>
          </a:p>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Legal and Regulatory Considerations</a:t>
            </a:r>
            <a:r>
              <a:rPr lang="en-US" sz="2400" dirty="0">
                <a:latin typeface="Times New Roman" panose="02020603050405020304" pitchFamily="18" charset="0"/>
                <a:cs typeface="Times New Roman" panose="02020603050405020304" pitchFamily="18" charset="0"/>
              </a:rPr>
              <a:t>: Issues such as data ownership, data sharing agreements, compliance with privacy regulations, and liability in case of system failures or accidents need to be carefully addressed.</a:t>
            </a:r>
          </a:p>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FAE05DBB-12BA-4F26-9ABC-999DBBF5B885}"/>
              </a:ext>
            </a:extLst>
          </p:cNvPr>
          <p:cNvSpPr>
            <a:spLocks noGrp="1"/>
          </p:cNvSpPr>
          <p:nvPr>
            <p:ph type="title"/>
          </p:nvPr>
        </p:nvSpPr>
        <p:spPr/>
        <p:txBody>
          <a:bodyPr/>
          <a:lstStyle/>
          <a:p>
            <a:pPr algn="ctr"/>
            <a:r>
              <a:rPr lang="en-US" dirty="0">
                <a:solidFill>
                  <a:schemeClr val="accent2"/>
                </a:solidFill>
              </a:rPr>
              <a:t>LIMITATIONS</a:t>
            </a:r>
            <a:endParaRPr lang="en-IN" dirty="0">
              <a:solidFill>
                <a:schemeClr val="accent2"/>
              </a:solidFill>
            </a:endParaRPr>
          </a:p>
        </p:txBody>
      </p:sp>
    </p:spTree>
    <p:extLst>
      <p:ext uri="{BB962C8B-B14F-4D97-AF65-F5344CB8AC3E}">
        <p14:creationId xmlns:p14="http://schemas.microsoft.com/office/powerpoint/2010/main" val="593668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C06A9F-B9E9-4932-ACC7-481960CCE1AB}"/>
              </a:ext>
            </a:extLst>
          </p:cNvPr>
          <p:cNvSpPr>
            <a:spLocks noGrp="1"/>
          </p:cNvSpPr>
          <p:nvPr>
            <p:ph idx="1"/>
          </p:nvPr>
        </p:nvSpPr>
        <p:spPr>
          <a:xfrm>
            <a:off x="609600" y="1481329"/>
            <a:ext cx="10972800" cy="4865042"/>
          </a:xfrm>
        </p:spPr>
        <p:txBody>
          <a:bodyPr>
            <a:normAutofit/>
          </a:bodyPr>
          <a:lstStyle/>
          <a:p>
            <a:r>
              <a:rPr lang="en-US" sz="2400" dirty="0">
                <a:latin typeface="Times New Roman" panose="02020603050405020304" pitchFamily="18" charset="0"/>
                <a:cs typeface="Times New Roman" panose="02020603050405020304" pitchFamily="18" charset="0"/>
              </a:rPr>
              <a:t>IR sensors and RFID is one of the technologies that can be utilized for smart transportation system thereby reducing the human effort and avoid traffic congestions, and easy movement of emergency vehicle movements.</a:t>
            </a:r>
          </a:p>
          <a:p>
            <a:pPr marL="109728" indent="0">
              <a:buNone/>
            </a:pPr>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RFID technology can also be used for tracking the emergency vehicles like ambulance, fire brigades, etc. like its entry and exit points and the particular vehicle using its registration number and RFID number. </a:t>
            </a:r>
          </a:p>
          <a:p>
            <a:pPr marL="109728"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IR sensors are best used to find the density on each lane to avoid congestions, making it easier to manipulate the signal system at each junction</a:t>
            </a:r>
            <a:endParaRPr lang="en-IN" sz="2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8897E17C-FAB7-48EA-9AA7-A03A233C3042}"/>
              </a:ext>
            </a:extLst>
          </p:cNvPr>
          <p:cNvSpPr>
            <a:spLocks noGrp="1"/>
          </p:cNvSpPr>
          <p:nvPr>
            <p:ph type="title"/>
          </p:nvPr>
        </p:nvSpPr>
        <p:spPr/>
        <p:txBody>
          <a:bodyPr/>
          <a:lstStyle/>
          <a:p>
            <a:pPr algn="ctr"/>
            <a:r>
              <a:rPr lang="en-US" dirty="0">
                <a:solidFill>
                  <a:schemeClr val="accent2"/>
                </a:solidFill>
              </a:rPr>
              <a:t>CONCLUSION</a:t>
            </a:r>
            <a:endParaRPr lang="en-IN" dirty="0">
              <a:solidFill>
                <a:schemeClr val="accent2"/>
              </a:solidFill>
            </a:endParaRPr>
          </a:p>
        </p:txBody>
      </p:sp>
    </p:spTree>
    <p:extLst>
      <p:ext uri="{BB962C8B-B14F-4D97-AF65-F5344CB8AC3E}">
        <p14:creationId xmlns:p14="http://schemas.microsoft.com/office/powerpoint/2010/main" val="3557321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2569703-9391-66EC-C3C7-B38635EB5556}"/>
              </a:ext>
            </a:extLst>
          </p:cNvPr>
          <p:cNvSpPr>
            <a:spLocks noGrp="1"/>
          </p:cNvSpPr>
          <p:nvPr>
            <p:ph idx="1"/>
          </p:nvPr>
        </p:nvSpPr>
        <p:spPr>
          <a:xfrm>
            <a:off x="2786743" y="1178560"/>
            <a:ext cx="8626429" cy="5476240"/>
          </a:xfrm>
        </p:spPr>
        <p:txBody>
          <a:bodyPr>
            <a:normAutofit/>
          </a:bodyPr>
          <a:lstStyle/>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ABSTRACT</a:t>
            </a: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INTRODUCTION</a:t>
            </a: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LITERATURE SURVEY</a:t>
            </a: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PROBLEM STATEMENTS</a:t>
            </a: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MOTIVATION</a:t>
            </a: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OBJECTIVES</a:t>
            </a: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METHODOLOGY</a:t>
            </a: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HARDWARE AND SOFTWARE REQUIREMENTS</a:t>
            </a: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APPLICATION</a:t>
            </a: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ADVANTAGES</a:t>
            </a: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LIMITATIONS</a:t>
            </a: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CONCLUSION</a:t>
            </a: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RESULT</a:t>
            </a: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FUTURESCOPE</a:t>
            </a: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REFERENCES</a:t>
            </a:r>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IN" dirty="0"/>
          </a:p>
        </p:txBody>
      </p:sp>
      <p:sp>
        <p:nvSpPr>
          <p:cNvPr id="2" name="Title 1">
            <a:extLst>
              <a:ext uri="{FF2B5EF4-FFF2-40B4-BE49-F238E27FC236}">
                <a16:creationId xmlns:a16="http://schemas.microsoft.com/office/drawing/2014/main" id="{2F927ACD-6346-D0AB-704D-B20579F2C195}"/>
              </a:ext>
            </a:extLst>
          </p:cNvPr>
          <p:cNvSpPr>
            <a:spLocks noGrp="1"/>
          </p:cNvSpPr>
          <p:nvPr>
            <p:ph type="title"/>
          </p:nvPr>
        </p:nvSpPr>
        <p:spPr>
          <a:xfrm>
            <a:off x="2592926" y="355600"/>
            <a:ext cx="8911687" cy="711200"/>
          </a:xfrm>
        </p:spPr>
        <p:txBody>
          <a:bodyPr>
            <a:norm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CONTENTS</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9251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FE485A-5D75-4AF0-907C-7BDC03F3F54B}"/>
              </a:ext>
            </a:extLst>
          </p:cNvPr>
          <p:cNvSpPr>
            <a:spLocks noGrp="1"/>
          </p:cNvSpPr>
          <p:nvPr>
            <p:ph type="title"/>
          </p:nvPr>
        </p:nvSpPr>
        <p:spPr>
          <a:xfrm>
            <a:off x="609600" y="177774"/>
            <a:ext cx="10972800" cy="700371"/>
          </a:xfrm>
        </p:spPr>
        <p:txBody>
          <a:bodyPr>
            <a:normAutofit fontScale="90000"/>
          </a:bodyPr>
          <a:lstStyle/>
          <a:p>
            <a:pPr algn="ctr"/>
            <a:r>
              <a:rPr lang="en-US" dirty="0">
                <a:solidFill>
                  <a:schemeClr val="accent2"/>
                </a:solidFill>
              </a:rPr>
              <a:t>RESULT</a:t>
            </a:r>
            <a:endParaRPr lang="en-IN" dirty="0">
              <a:solidFill>
                <a:schemeClr val="accent2"/>
              </a:solidFill>
            </a:endParaRPr>
          </a:p>
        </p:txBody>
      </p:sp>
      <p:sp>
        <p:nvSpPr>
          <p:cNvPr id="9" name="TextBox 8">
            <a:extLst>
              <a:ext uri="{FF2B5EF4-FFF2-40B4-BE49-F238E27FC236}">
                <a16:creationId xmlns:a16="http://schemas.microsoft.com/office/drawing/2014/main" id="{26F3DD76-AF05-4876-AC2A-3A0924BDF32E}"/>
              </a:ext>
            </a:extLst>
          </p:cNvPr>
          <p:cNvSpPr txBox="1"/>
          <p:nvPr/>
        </p:nvSpPr>
        <p:spPr>
          <a:xfrm>
            <a:off x="283289" y="1110343"/>
            <a:ext cx="6082132" cy="2554545"/>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An emergency vehicle is detected on a lane using Radio waves transmitted by RFID device and is triggered by RFID card attached to vehicle which is paired by traffic signal system, this prioritizes the traffic to get cleared at a faster rate on that lane.  The data of emergency vehicle can be stored and retrieved from the database management system which carries unique RFID tags based on their entry and exit points on the traffic lanes.</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4F69D27-20CE-4D55-9F69-05778157C195}"/>
              </a:ext>
            </a:extLst>
          </p:cNvPr>
          <p:cNvPicPr>
            <a:picLocks noGrp="1" noChangeAspect="1"/>
          </p:cNvPicPr>
          <p:nvPr>
            <p:ph idx="1"/>
          </p:nvPr>
        </p:nvPicPr>
        <p:blipFill>
          <a:blip r:embed="rId2"/>
          <a:stretch>
            <a:fillRect/>
          </a:stretch>
        </p:blipFill>
        <p:spPr>
          <a:xfrm>
            <a:off x="378372" y="3672176"/>
            <a:ext cx="5717628" cy="3008050"/>
          </a:xfrm>
          <a:prstGeom prst="rect">
            <a:avLst/>
          </a:prstGeom>
        </p:spPr>
      </p:pic>
      <p:pic>
        <p:nvPicPr>
          <p:cNvPr id="8" name="Picture 7">
            <a:extLst>
              <a:ext uri="{FF2B5EF4-FFF2-40B4-BE49-F238E27FC236}">
                <a16:creationId xmlns:a16="http://schemas.microsoft.com/office/drawing/2014/main" id="{AD107F0D-DD9A-4B7E-B38F-3BEEC2BADD21}"/>
              </a:ext>
            </a:extLst>
          </p:cNvPr>
          <p:cNvPicPr>
            <a:picLocks noChangeAspect="1"/>
          </p:cNvPicPr>
          <p:nvPr/>
        </p:nvPicPr>
        <p:blipFill>
          <a:blip r:embed="rId3"/>
          <a:stretch>
            <a:fillRect/>
          </a:stretch>
        </p:blipFill>
        <p:spPr>
          <a:xfrm>
            <a:off x="6365421" y="878145"/>
            <a:ext cx="5543290" cy="3008050"/>
          </a:xfrm>
          <a:prstGeom prst="rect">
            <a:avLst/>
          </a:prstGeom>
        </p:spPr>
      </p:pic>
      <p:pic>
        <p:nvPicPr>
          <p:cNvPr id="10" name="Picture 9">
            <a:extLst>
              <a:ext uri="{FF2B5EF4-FFF2-40B4-BE49-F238E27FC236}">
                <a16:creationId xmlns:a16="http://schemas.microsoft.com/office/drawing/2014/main" id="{1C3761EF-08A7-48DA-A6C7-7B02908584A4}"/>
              </a:ext>
            </a:extLst>
          </p:cNvPr>
          <p:cNvPicPr>
            <a:picLocks noChangeAspect="1"/>
          </p:cNvPicPr>
          <p:nvPr/>
        </p:nvPicPr>
        <p:blipFill>
          <a:blip r:embed="rId4"/>
          <a:stretch>
            <a:fillRect/>
          </a:stretch>
        </p:blipFill>
        <p:spPr>
          <a:xfrm>
            <a:off x="6365421" y="4025462"/>
            <a:ext cx="5543290" cy="2654764"/>
          </a:xfrm>
          <a:prstGeom prst="rect">
            <a:avLst/>
          </a:prstGeom>
        </p:spPr>
      </p:pic>
    </p:spTree>
    <p:extLst>
      <p:ext uri="{BB962C8B-B14F-4D97-AF65-F5344CB8AC3E}">
        <p14:creationId xmlns:p14="http://schemas.microsoft.com/office/powerpoint/2010/main" val="1681676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219315-98FC-4CF0-9F65-A583304CB60E}"/>
              </a:ext>
            </a:extLst>
          </p:cNvPr>
          <p:cNvSpPr>
            <a:spLocks noGrp="1"/>
          </p:cNvSpPr>
          <p:nvPr>
            <p:ph idx="1"/>
          </p:nvPr>
        </p:nvSpPr>
        <p:spPr>
          <a:xfrm>
            <a:off x="609600" y="1797269"/>
            <a:ext cx="10972800" cy="4210024"/>
          </a:xfrm>
        </p:spPr>
        <p:txBody>
          <a:bodyPr>
            <a:normAutofit lnSpcReduction="10000"/>
          </a:bodyPr>
          <a:lstStyle/>
          <a:p>
            <a:pPr marL="109728" indent="0" algn="just">
              <a:buNone/>
            </a:pPr>
            <a:r>
              <a:rPr lang="en-US" sz="2400" b="0" i="0" dirty="0">
                <a:solidFill>
                  <a:srgbClr val="374151"/>
                </a:solidFill>
                <a:effectLst/>
                <a:latin typeface="Times New Roman" panose="02020603050405020304" pitchFamily="18" charset="0"/>
                <a:cs typeface="Times New Roman" panose="02020603050405020304" pitchFamily="18" charset="0"/>
              </a:rPr>
              <a:t>The future scope of adaptive ambulance traffic monitoring system is promising, as it can greatly improve emergency medical services and enhance the overall efficiency of ambulance operations. Here are some potential advancements and benefits we can expect:</a:t>
            </a:r>
            <a:r>
              <a:rPr lang="en-IN" sz="2400" b="0" i="0" dirty="0">
                <a:solidFill>
                  <a:srgbClr val="374151"/>
                </a:solidFill>
                <a:effectLst/>
                <a:latin typeface="Times New Roman" panose="02020603050405020304" pitchFamily="18" charset="0"/>
                <a:cs typeface="Times New Roman" panose="02020603050405020304" pitchFamily="18" charset="0"/>
              </a:rPr>
              <a:t>Real-time traffic monitoring, Traffic signal prioritization, Integration with medical systems,</a:t>
            </a:r>
            <a:r>
              <a:rPr lang="en-IN" sz="1600" b="0" i="0" dirty="0">
                <a:solidFill>
                  <a:srgbClr val="374151"/>
                </a:solidFill>
                <a:effectLst/>
                <a:latin typeface="Söhne"/>
              </a:rPr>
              <a:t> </a:t>
            </a:r>
            <a:r>
              <a:rPr lang="en-IN" sz="2400" b="0" i="0" dirty="0">
                <a:solidFill>
                  <a:srgbClr val="374151"/>
                </a:solidFill>
                <a:effectLst/>
                <a:latin typeface="Times New Roman" panose="02020603050405020304" pitchFamily="18" charset="0"/>
                <a:cs typeface="Times New Roman" panose="02020603050405020304" pitchFamily="18" charset="0"/>
              </a:rPr>
              <a:t>Data-driven insights.</a:t>
            </a:r>
          </a:p>
          <a:p>
            <a:pPr marL="109728" indent="0" algn="just">
              <a:buNone/>
            </a:pPr>
            <a:endParaRPr lang="en-IN" sz="2400" dirty="0">
              <a:solidFill>
                <a:srgbClr val="374151"/>
              </a:solidFill>
              <a:latin typeface="Times New Roman" panose="02020603050405020304" pitchFamily="18" charset="0"/>
              <a:cs typeface="Times New Roman" panose="02020603050405020304" pitchFamily="18" charset="0"/>
            </a:endParaRPr>
          </a:p>
          <a:p>
            <a:pPr marL="109728" indent="0" algn="just">
              <a:buNone/>
            </a:pPr>
            <a:r>
              <a:rPr lang="en-US" sz="2400" b="0" i="0" dirty="0">
                <a:solidFill>
                  <a:srgbClr val="374151"/>
                </a:solidFill>
                <a:effectLst/>
                <a:latin typeface="Times New Roman" panose="02020603050405020304" pitchFamily="18" charset="0"/>
                <a:cs typeface="Times New Roman" panose="02020603050405020304" pitchFamily="18" charset="0"/>
              </a:rPr>
              <a:t>Overall, the future of traffic monitoring systems holds great potential to revolutionize emergency medical services, improving response times, patient outcomes, and the overall efficiency of ambulance operations.</a:t>
            </a:r>
          </a:p>
          <a:p>
            <a:pPr marL="109728" indent="0" algn="just">
              <a:buNone/>
            </a:pPr>
            <a:br>
              <a:rPr lang="en-US" sz="2400" b="0" i="0" dirty="0">
                <a:solidFill>
                  <a:srgbClr val="374151"/>
                </a:solidFill>
                <a:effectLst/>
                <a:latin typeface="Times New Roman" panose="02020603050405020304" pitchFamily="18" charset="0"/>
                <a:cs typeface="Times New Roman" panose="02020603050405020304" pitchFamily="18" charset="0"/>
              </a:rPr>
            </a:br>
            <a:endParaRPr lang="en-US" sz="2400" dirty="0">
              <a:solidFill>
                <a:srgbClr val="374151"/>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0A2ACE62-4CF1-42C7-97B5-FB38DF914493}"/>
              </a:ext>
            </a:extLst>
          </p:cNvPr>
          <p:cNvSpPr>
            <a:spLocks noGrp="1"/>
          </p:cNvSpPr>
          <p:nvPr>
            <p:ph type="title"/>
          </p:nvPr>
        </p:nvSpPr>
        <p:spPr>
          <a:xfrm>
            <a:off x="609600" y="274638"/>
            <a:ext cx="10972800" cy="807928"/>
          </a:xfrm>
        </p:spPr>
        <p:txBody>
          <a:bodyPr/>
          <a:lstStyle/>
          <a:p>
            <a:pPr algn="ctr"/>
            <a:r>
              <a:rPr lang="en-US" dirty="0">
                <a:solidFill>
                  <a:srgbClr val="FF0000"/>
                </a:solidFill>
              </a:rPr>
              <a:t>FUTURESCOPE</a:t>
            </a:r>
            <a:endParaRPr lang="en-IN" dirty="0">
              <a:solidFill>
                <a:srgbClr val="FF0000"/>
              </a:solidFill>
            </a:endParaRPr>
          </a:p>
        </p:txBody>
      </p:sp>
    </p:spTree>
    <p:extLst>
      <p:ext uri="{BB962C8B-B14F-4D97-AF65-F5344CB8AC3E}">
        <p14:creationId xmlns:p14="http://schemas.microsoft.com/office/powerpoint/2010/main" val="1078575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0AB3D-0831-FCC2-3CD6-1074A4F3B6E0}"/>
              </a:ext>
            </a:extLst>
          </p:cNvPr>
          <p:cNvSpPr>
            <a:spLocks noGrp="1"/>
          </p:cNvSpPr>
          <p:nvPr>
            <p:ph idx="1"/>
          </p:nvPr>
        </p:nvSpPr>
        <p:spPr>
          <a:xfrm>
            <a:off x="651803" y="1295400"/>
            <a:ext cx="11329181" cy="5281245"/>
          </a:xfrm>
        </p:spPr>
        <p:txBody>
          <a:bodyPr>
            <a:normAutofit/>
          </a:bodyPr>
          <a:lstStyle/>
          <a:p>
            <a:pPr marL="457200" indent="-457200" algn="just">
              <a:buFont typeface="+mj-lt"/>
              <a:buAutoNum type="arabicPeriod"/>
            </a:pPr>
            <a:r>
              <a:rPr lang="en-US" sz="2200" dirty="0">
                <a:latin typeface="Times New Roman" pitchFamily="18" charset="0"/>
                <a:cs typeface="Times New Roman" pitchFamily="18" charset="0"/>
              </a:rPr>
              <a:t>S. Mahalakshmi a,* , T. Ragunthar b , N. Veena a , S. Sumukha a , Pranav R. Deshkulkarni a, Adaptive ambulance monitoring system using IOT-Computer and Information Science-2022 www.sciencedirect.com </a:t>
            </a:r>
          </a:p>
          <a:p>
            <a:pPr marL="457200" indent="-457200" algn="just">
              <a:buFont typeface="+mj-lt"/>
              <a:buAutoNum type="arabicPeriod"/>
            </a:pPr>
            <a:r>
              <a:rPr lang="en-US" sz="2200" dirty="0">
                <a:latin typeface="Times New Roman" pitchFamily="18" charset="0"/>
                <a:cs typeface="Times New Roman" pitchFamily="18" charset="0"/>
              </a:rPr>
              <a:t>Automatic traffic density control system with wireless speed limit notification, in: IEEE 11th Annual Computing and Communication Workshop and Conference, CCWC), 2021.</a:t>
            </a:r>
          </a:p>
          <a:p>
            <a:pPr marL="457200" indent="-457200" algn="just">
              <a:buFont typeface="+mj-lt"/>
              <a:buAutoNum type="arabicPeriod"/>
            </a:pPr>
            <a:r>
              <a:rPr lang="en-US" sz="2200" dirty="0">
                <a:latin typeface="Times New Roman" pitchFamily="18" charset="0"/>
                <a:cs typeface="Times New Roman" pitchFamily="18" charset="0"/>
              </a:rPr>
              <a:t>Sonal Agrawal, Prakhar Maheshwari, Controlling of smart movable road divider and clearance ambulance path using IOT cloud”, in: 2021 International Conference on Computer Communication and Informatics, ICCCI, 2021.</a:t>
            </a:r>
          </a:p>
          <a:p>
            <a:pPr marL="457200" indent="-457200" algn="just">
              <a:buFont typeface="+mj-lt"/>
              <a:buAutoNum type="arabicPeriod"/>
            </a:pPr>
            <a:r>
              <a:rPr lang="en-US" sz="2200" dirty="0">
                <a:latin typeface="Times New Roman" pitchFamily="18" charset="0"/>
                <a:cs typeface="Times New Roman" pitchFamily="18" charset="0"/>
              </a:rPr>
              <a:t>Willy Carlos Tchoutchoua, Christophe Bobda, Md Jubaer Hossain Pantho, Internet of smart-cameras for traffic lights optimization in smart cities, Sci Direct 11 (2020), 100207 </a:t>
            </a:r>
          </a:p>
          <a:p>
            <a:pPr marL="457200" indent="-457200" algn="just">
              <a:buFont typeface="+mj-lt"/>
              <a:buAutoNum type="arabicPeriod"/>
            </a:pPr>
            <a:r>
              <a:rPr lang="en-US" sz="2200" dirty="0">
                <a:latin typeface="Times New Roman" pitchFamily="18" charset="0"/>
                <a:cs typeface="Times New Roman" pitchFamily="18" charset="0"/>
              </a:rPr>
              <a:t>Chakkaphong Suthaputchakun, Yue Cao, Ambulance-to-Traffic light controller communications for rescue mission enhancement, in: A Thailand Use Case” IEEE Communications Magazine December, 2019.</a:t>
            </a:r>
          </a:p>
        </p:txBody>
      </p:sp>
      <p:sp>
        <p:nvSpPr>
          <p:cNvPr id="2" name="Title 1">
            <a:extLst>
              <a:ext uri="{FF2B5EF4-FFF2-40B4-BE49-F238E27FC236}">
                <a16:creationId xmlns:a16="http://schemas.microsoft.com/office/drawing/2014/main" id="{28C6F549-1E1E-7D7F-B638-FF4AD7899C3B}"/>
              </a:ext>
            </a:extLst>
          </p:cNvPr>
          <p:cNvSpPr>
            <a:spLocks noGrp="1"/>
          </p:cNvSpPr>
          <p:nvPr>
            <p:ph type="title"/>
          </p:nvPr>
        </p:nvSpPr>
        <p:spPr>
          <a:xfrm>
            <a:off x="1116281" y="152400"/>
            <a:ext cx="10818420" cy="1143000"/>
          </a:xfrm>
        </p:spPr>
        <p:txBody>
          <a:bodyPr>
            <a:normAutofit/>
          </a:bodyPr>
          <a:lstStyle/>
          <a:p>
            <a:pPr algn="ctr"/>
            <a:r>
              <a:rPr lang="en-IN" sz="3600" b="1" dirty="0">
                <a:solidFill>
                  <a:schemeClr val="accent2">
                    <a:lumMod val="75000"/>
                  </a:schemeClr>
                </a:solidFill>
                <a:latin typeface="Times New Roman" panose="02020603050405020304" pitchFamily="18" charset="0"/>
                <a:ea typeface="Calibri" panose="020F0502020204030204" pitchFamily="34" charset="0"/>
                <a:cs typeface="Times New Roman" panose="02020603050405020304" pitchFamily="18" charset="0"/>
              </a:rPr>
              <a:t>REFERENCES</a:t>
            </a:r>
            <a:endParaRPr lang="en-IN" dirty="0"/>
          </a:p>
        </p:txBody>
      </p:sp>
    </p:spTree>
    <p:extLst>
      <p:ext uri="{BB962C8B-B14F-4D97-AF65-F5344CB8AC3E}">
        <p14:creationId xmlns:p14="http://schemas.microsoft.com/office/powerpoint/2010/main" val="4273963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C2CEE-75D1-5FEB-1A10-CA8010A65092}"/>
              </a:ext>
            </a:extLst>
          </p:cNvPr>
          <p:cNvSpPr>
            <a:spLocks noGrp="1"/>
          </p:cNvSpPr>
          <p:nvPr>
            <p:ph type="title"/>
          </p:nvPr>
        </p:nvSpPr>
        <p:spPr>
          <a:xfrm>
            <a:off x="447040" y="1301262"/>
            <a:ext cx="11541760" cy="3024553"/>
          </a:xfrm>
        </p:spPr>
        <p:txBody>
          <a:bodyPr>
            <a:noAutofit/>
          </a:bodyPr>
          <a:lstStyle/>
          <a:p>
            <a:pPr algn="ctr"/>
            <a:r>
              <a:rPr lang="en-US" sz="10000" dirty="0">
                <a:latin typeface="Times New Roman" panose="02020603050405020304" pitchFamily="18" charset="0"/>
                <a:cs typeface="Times New Roman" panose="02020603050405020304" pitchFamily="18" charset="0"/>
              </a:rPr>
              <a:t>THANK YOU</a:t>
            </a:r>
            <a:endParaRPr lang="en-IN" sz="10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3027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636C4D-DBE1-CFE4-79AD-47FBAB9BB501}"/>
              </a:ext>
            </a:extLst>
          </p:cNvPr>
          <p:cNvSpPr>
            <a:spLocks noGrp="1"/>
          </p:cNvSpPr>
          <p:nvPr>
            <p:ph idx="1"/>
          </p:nvPr>
        </p:nvSpPr>
        <p:spPr>
          <a:xfrm>
            <a:off x="605642" y="1351280"/>
            <a:ext cx="11017724" cy="4987376"/>
          </a:xfrm>
        </p:spPr>
        <p:txBody>
          <a:bodyPr>
            <a:normAutofit/>
          </a:bodyPr>
          <a:lstStyle/>
          <a:p>
            <a:pPr marL="109728" indent="0" algn="just">
              <a:buNone/>
            </a:pPr>
            <a:r>
              <a:rPr lang="en-US" sz="2400" dirty="0">
                <a:latin typeface="Times New Roman" pitchFamily="18" charset="0"/>
                <a:cs typeface="Times New Roman" pitchFamily="18" charset="0"/>
              </a:rPr>
              <a:t>With the increase in the number of automobiles in urban cities, the number of accidents has increased manifold. Hence, the need for ambulances is increasing at an alarming rate. In order to increase the survival rates of the patients, an efficient communication of ambulances with the hospital and routing of the ambulances at the signal posts is very essential. Hence, the proposed architecture is distributed in nature. The system not only provides effective communication between the ambulance and the hospital but also helps the ambulance send the signal to nearby traffic signal posts to open up so that the ambulance can easily pass through saving ample amounts of time.</a:t>
            </a:r>
          </a:p>
          <a:p>
            <a:pPr marL="109728" indent="0" algn="just">
              <a:buNone/>
            </a:pPr>
            <a:r>
              <a:rPr lang="en-US" sz="2400" dirty="0">
                <a:latin typeface="Times New Roman" pitchFamily="18" charset="0"/>
                <a:cs typeface="Times New Roman" pitchFamily="18" charset="0"/>
              </a:rPr>
              <a:t> </a:t>
            </a:r>
            <a:endParaRPr lang="en-US" sz="2200" dirty="0">
              <a:latin typeface="Times New Roman" pitchFamily="18" charset="0"/>
              <a:cs typeface="Times New Roman" pitchFamily="18" charset="0"/>
            </a:endParaRPr>
          </a:p>
          <a:p>
            <a:pPr marL="109728" indent="0">
              <a:buNone/>
            </a:pPr>
            <a:r>
              <a:rPr lang="en-US" sz="2400" b="1" dirty="0">
                <a:latin typeface="Times New Roman" pitchFamily="18" charset="0"/>
                <a:cs typeface="Times New Roman" pitchFamily="18" charset="0"/>
              </a:rPr>
              <a:t>Keyword:</a:t>
            </a:r>
            <a:r>
              <a:rPr lang="en-US" sz="2400" dirty="0">
                <a:latin typeface="Times New Roman" pitchFamily="18" charset="0"/>
                <a:cs typeface="Times New Roman" pitchFamily="18" charset="0"/>
              </a:rPr>
              <a:t> Adaptive Ambulance, intelligent traffic monitoring system, Internet of Things, smart city.</a:t>
            </a:r>
            <a:endParaRPr lang="en-IN" sz="2400" dirty="0">
              <a:latin typeface="Times New Roman" pitchFamily="18" charset="0"/>
              <a:cs typeface="Times New Roman" pitchFamily="18" charset="0"/>
            </a:endParaRPr>
          </a:p>
        </p:txBody>
      </p:sp>
      <p:sp>
        <p:nvSpPr>
          <p:cNvPr id="2" name="Title 1">
            <a:extLst>
              <a:ext uri="{FF2B5EF4-FFF2-40B4-BE49-F238E27FC236}">
                <a16:creationId xmlns:a16="http://schemas.microsoft.com/office/drawing/2014/main" id="{D689AF82-EA9E-30D3-F86A-9CB572EDBC96}"/>
              </a:ext>
            </a:extLst>
          </p:cNvPr>
          <p:cNvSpPr>
            <a:spLocks noGrp="1"/>
          </p:cNvSpPr>
          <p:nvPr>
            <p:ph type="title"/>
          </p:nvPr>
        </p:nvSpPr>
        <p:spPr>
          <a:xfrm>
            <a:off x="1669002" y="284480"/>
            <a:ext cx="8300621" cy="1066800"/>
          </a:xfrm>
        </p:spPr>
        <p:txBody>
          <a:bodyPr/>
          <a:lstStyle/>
          <a:p>
            <a:r>
              <a:rPr lang="en-US" sz="3600" b="1" dirty="0">
                <a:solidFill>
                  <a:schemeClr val="tx1"/>
                </a:solidFill>
                <a:latin typeface="Times New Roman" panose="02020603050405020304" pitchFamily="18" charset="0"/>
                <a:cs typeface="Times New Roman" panose="02020603050405020304" pitchFamily="18" charset="0"/>
              </a:rPr>
              <a:t>                         </a:t>
            </a:r>
            <a:r>
              <a:rPr lang="en-US" sz="3600" b="1" dirty="0">
                <a:solidFill>
                  <a:schemeClr val="accent2">
                    <a:lumMod val="75000"/>
                  </a:schemeClr>
                </a:solidFill>
                <a:latin typeface="Times New Roman" panose="02020603050405020304" pitchFamily="18" charset="0"/>
                <a:cs typeface="Times New Roman" panose="02020603050405020304" pitchFamily="18" charset="0"/>
              </a:rPr>
              <a:t>ABSTRACT</a:t>
            </a:r>
            <a:endParaRPr lang="en-IN" b="1" dirty="0">
              <a:solidFill>
                <a:schemeClr val="accent2">
                  <a:lumMod val="75000"/>
                </a:schemeClr>
              </a:solidFill>
            </a:endParaRPr>
          </a:p>
        </p:txBody>
      </p:sp>
    </p:spTree>
    <p:extLst>
      <p:ext uri="{BB962C8B-B14F-4D97-AF65-F5344CB8AC3E}">
        <p14:creationId xmlns:p14="http://schemas.microsoft.com/office/powerpoint/2010/main" val="418015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090ACE-F7B1-B67B-7253-20AC84DD0FBA}"/>
              </a:ext>
            </a:extLst>
          </p:cNvPr>
          <p:cNvSpPr>
            <a:spLocks noGrp="1"/>
          </p:cNvSpPr>
          <p:nvPr>
            <p:ph idx="1"/>
          </p:nvPr>
        </p:nvSpPr>
        <p:spPr>
          <a:xfrm>
            <a:off x="1104405" y="1642369"/>
            <a:ext cx="10010900" cy="4625266"/>
          </a:xfrm>
        </p:spPr>
        <p:txBody>
          <a:bodyPr>
            <a:normAutofit/>
          </a:bodyPr>
          <a:lstStyle/>
          <a:p>
            <a:pPr marL="342900" indent="-342900" algn="just">
              <a:buFont typeface="Wingdings" pitchFamily="2" charset="2"/>
              <a:buChar char="ü"/>
            </a:pPr>
            <a:r>
              <a:rPr lang="en-US" sz="2600" dirty="0">
                <a:latin typeface="Times New Roman" panose="02020603050405020304" pitchFamily="18" charset="0"/>
                <a:ea typeface="SimSun" panose="02010600030101010101" pitchFamily="2" charset="-122"/>
                <a:cs typeface="Times New Roman" panose="02020603050405020304" pitchFamily="18" charset="0"/>
              </a:rPr>
              <a:t>A smart ambulance traffic monitoring system using Internet of Things (IoT) technology is a solution that aims to optimize ambulance operations and improve emergency medical services (EMS) by leveraging the capabilities of IoT devices.</a:t>
            </a:r>
          </a:p>
          <a:p>
            <a:pPr marL="342900" indent="-342900" algn="just">
              <a:buFont typeface="Wingdings" pitchFamily="2" charset="2"/>
              <a:buChar char="ü"/>
            </a:pPr>
            <a:r>
              <a:rPr lang="en-US" sz="2600" dirty="0">
                <a:latin typeface="Times New Roman" pitchFamily="18" charset="0"/>
                <a:cs typeface="Times New Roman" pitchFamily="18" charset="0"/>
              </a:rPr>
              <a:t>IoT technology provides a means to collect, analyze, and utilize real-time data from various sources to enhance traffic management, resource allocation, and situational awareness for EMS providers.</a:t>
            </a:r>
          </a:p>
          <a:p>
            <a:pPr marL="342900" indent="-342900" algn="just">
              <a:buFont typeface="Wingdings" pitchFamily="2" charset="2"/>
              <a:buChar char="ü"/>
            </a:pPr>
            <a:r>
              <a:rPr lang="en-US" sz="2600" dirty="0">
                <a:latin typeface="Times New Roman" pitchFamily="18" charset="0"/>
                <a:cs typeface="Times New Roman" pitchFamily="18" charset="0"/>
              </a:rPr>
              <a:t>The background of using IoT in a smart ambulance traffic monitoring system can be traced to the increasing challenges faced by EMS providers in urban areas.</a:t>
            </a:r>
          </a:p>
        </p:txBody>
      </p:sp>
      <p:sp>
        <p:nvSpPr>
          <p:cNvPr id="2" name="Title 1">
            <a:extLst>
              <a:ext uri="{FF2B5EF4-FFF2-40B4-BE49-F238E27FC236}">
                <a16:creationId xmlns:a16="http://schemas.microsoft.com/office/drawing/2014/main" id="{DBF371DF-7E4C-9BBF-A7B1-548FC63659D5}"/>
              </a:ext>
            </a:extLst>
          </p:cNvPr>
          <p:cNvSpPr>
            <a:spLocks noGrp="1"/>
          </p:cNvSpPr>
          <p:nvPr>
            <p:ph type="title"/>
          </p:nvPr>
        </p:nvSpPr>
        <p:spPr>
          <a:xfrm>
            <a:off x="700644" y="325119"/>
            <a:ext cx="10803970" cy="1219595"/>
          </a:xfrm>
        </p:spPr>
        <p:txBody>
          <a:bodyPr>
            <a:normAutofit/>
          </a:bodyPr>
          <a:lstStyle/>
          <a:p>
            <a:pPr algn="ctr"/>
            <a:r>
              <a:rPr lang="en-US" sz="3600" b="1" dirty="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IN" dirty="0">
              <a:solidFill>
                <a:schemeClr val="accent2">
                  <a:lumMod val="75000"/>
                </a:schemeClr>
              </a:solidFill>
            </a:endParaRPr>
          </a:p>
        </p:txBody>
      </p:sp>
    </p:spTree>
    <p:extLst>
      <p:ext uri="{BB962C8B-B14F-4D97-AF65-F5344CB8AC3E}">
        <p14:creationId xmlns:p14="http://schemas.microsoft.com/office/powerpoint/2010/main" val="2624833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947FA-3692-D9AF-9DAA-09F5A47BB53C}"/>
              </a:ext>
            </a:extLst>
          </p:cNvPr>
          <p:cNvSpPr>
            <a:spLocks noGrp="1"/>
          </p:cNvSpPr>
          <p:nvPr>
            <p:ph type="title"/>
          </p:nvPr>
        </p:nvSpPr>
        <p:spPr>
          <a:xfrm>
            <a:off x="1056641" y="132080"/>
            <a:ext cx="10447971" cy="680720"/>
          </a:xfrm>
        </p:spPr>
        <p:txBody>
          <a:bodyPr>
            <a:normAutofit fontScale="90000"/>
          </a:bodyPr>
          <a:lstStyle/>
          <a:p>
            <a:pPr algn="ctr"/>
            <a:r>
              <a:rPr lang="en-US" b="1" dirty="0">
                <a:solidFill>
                  <a:schemeClr val="accent2">
                    <a:lumMod val="75000"/>
                  </a:schemeClr>
                </a:solidFill>
                <a:latin typeface="Times New Roman" panose="02020603050405020304" pitchFamily="18" charset="0"/>
                <a:cs typeface="Times New Roman" panose="02020603050405020304" pitchFamily="18" charset="0"/>
              </a:rPr>
              <a:t>LITERATURE SURVEY</a:t>
            </a:r>
            <a:endParaRPr lang="en-IN" dirty="0"/>
          </a:p>
        </p:txBody>
      </p:sp>
      <p:sp>
        <p:nvSpPr>
          <p:cNvPr id="5" name="TextBox 4">
            <a:extLst>
              <a:ext uri="{FF2B5EF4-FFF2-40B4-BE49-F238E27FC236}">
                <a16:creationId xmlns:a16="http://schemas.microsoft.com/office/drawing/2014/main" id="{16EB5C30-DBAE-4A98-88DB-4DFCE2F8D72E}"/>
              </a:ext>
            </a:extLst>
          </p:cNvPr>
          <p:cNvSpPr txBox="1"/>
          <p:nvPr/>
        </p:nvSpPr>
        <p:spPr>
          <a:xfrm>
            <a:off x="3041650" y="3258157"/>
            <a:ext cx="6100232" cy="375552"/>
          </a:xfrm>
          <a:prstGeom prst="rect">
            <a:avLst/>
          </a:prstGeom>
          <a:noFill/>
        </p:spPr>
        <p:txBody>
          <a:bodyPr wrap="square">
            <a:spAutoFit/>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9" name="Rectangle 2">
            <a:extLst>
              <a:ext uri="{FF2B5EF4-FFF2-40B4-BE49-F238E27FC236}">
                <a16:creationId xmlns:a16="http://schemas.microsoft.com/office/drawing/2014/main" id="{4411C8F6-66C3-415F-83EE-5596C2B49C52}"/>
              </a:ext>
            </a:extLst>
          </p:cNvPr>
          <p:cNvSpPr>
            <a:spLocks noChangeArrowheads="1"/>
          </p:cNvSpPr>
          <p:nvPr/>
        </p:nvSpPr>
        <p:spPr bwMode="auto">
          <a:xfrm>
            <a:off x="2870200" y="1477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1" name="Picture 20">
            <a:extLst>
              <a:ext uri="{FF2B5EF4-FFF2-40B4-BE49-F238E27FC236}">
                <a16:creationId xmlns:a16="http://schemas.microsoft.com/office/drawing/2014/main" id="{784F810B-3A5E-4568-8B20-A50AF38FA147}"/>
              </a:ext>
            </a:extLst>
          </p:cNvPr>
          <p:cNvPicPr>
            <a:picLocks noChangeAspect="1"/>
          </p:cNvPicPr>
          <p:nvPr/>
        </p:nvPicPr>
        <p:blipFill>
          <a:blip r:embed="rId3"/>
          <a:stretch>
            <a:fillRect/>
          </a:stretch>
        </p:blipFill>
        <p:spPr>
          <a:xfrm>
            <a:off x="126125" y="833821"/>
            <a:ext cx="11939752" cy="6045200"/>
          </a:xfrm>
          <a:prstGeom prst="rect">
            <a:avLst/>
          </a:prstGeom>
        </p:spPr>
      </p:pic>
    </p:spTree>
    <p:extLst>
      <p:ext uri="{BB962C8B-B14F-4D97-AF65-F5344CB8AC3E}">
        <p14:creationId xmlns:p14="http://schemas.microsoft.com/office/powerpoint/2010/main" val="4129041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46A5FB-734E-A8BD-81F0-2EFC5CECDEB9}"/>
              </a:ext>
            </a:extLst>
          </p:cNvPr>
          <p:cNvSpPr>
            <a:spLocks noGrp="1"/>
          </p:cNvSpPr>
          <p:nvPr>
            <p:ph idx="1"/>
          </p:nvPr>
        </p:nvSpPr>
        <p:spPr>
          <a:xfrm>
            <a:off x="1318161" y="1864310"/>
            <a:ext cx="9749642" cy="4046911"/>
          </a:xfrm>
        </p:spPr>
        <p:txBody>
          <a:bodyPr>
            <a:normAutofit/>
          </a:bodyPr>
          <a:lstStyle/>
          <a:p>
            <a:pPr algn="just">
              <a:buFont typeface="Arial" pitchFamily="34" charset="0"/>
              <a:buChar char="•"/>
            </a:pPr>
            <a:r>
              <a:rPr lang="en-US" sz="2800" dirty="0">
                <a:latin typeface="Times New Roman" pitchFamily="18" charset="0"/>
                <a:cs typeface="Times New Roman" pitchFamily="18" charset="0"/>
              </a:rPr>
              <a:t>Long range transmission between signal poles.</a:t>
            </a:r>
          </a:p>
          <a:p>
            <a:pPr algn="just">
              <a:buFont typeface="Arial" pitchFamily="34" charset="0"/>
              <a:buChar char="•"/>
            </a:pPr>
            <a:r>
              <a:rPr lang="en-US" sz="2800" dirty="0">
                <a:latin typeface="Times New Roman" pitchFamily="18" charset="0"/>
                <a:cs typeface="Times New Roman" pitchFamily="18" charset="0"/>
              </a:rPr>
              <a:t>Receiver efficiency at the hospital.</a:t>
            </a:r>
          </a:p>
          <a:p>
            <a:pPr algn="just">
              <a:buFont typeface="Arial" pitchFamily="34" charset="0"/>
              <a:buChar char="•"/>
            </a:pPr>
            <a:r>
              <a:rPr lang="en-US" sz="2800" dirty="0">
                <a:latin typeface="Times New Roman" pitchFamily="18" charset="0"/>
                <a:cs typeface="Times New Roman" pitchFamily="18" charset="0"/>
              </a:rPr>
              <a:t>Logging data and files on a collective server.</a:t>
            </a:r>
          </a:p>
          <a:p>
            <a:pPr algn="just">
              <a:buFont typeface="Arial" pitchFamily="34" charset="0"/>
              <a:buChar char="•"/>
            </a:pPr>
            <a:r>
              <a:rPr lang="en-US" sz="2800" dirty="0">
                <a:latin typeface="Times New Roman" pitchFamily="18" charset="0"/>
                <a:cs typeface="Times New Roman" pitchFamily="18" charset="0"/>
              </a:rPr>
              <a:t>Speed into consideration (Shortest available storage).</a:t>
            </a:r>
          </a:p>
          <a:p>
            <a:pPr algn="just">
              <a:buFont typeface="Arial" pitchFamily="34" charset="0"/>
              <a:buChar char="•"/>
            </a:pPr>
            <a:r>
              <a:rPr lang="en-US" sz="2800" dirty="0">
                <a:latin typeface="Times New Roman" pitchFamily="18" charset="0"/>
                <a:cs typeface="Times New Roman" pitchFamily="18" charset="0"/>
              </a:rPr>
              <a:t>Consistency into consideration (Main storage).</a:t>
            </a:r>
          </a:p>
        </p:txBody>
      </p:sp>
      <p:sp>
        <p:nvSpPr>
          <p:cNvPr id="2" name="Title 1">
            <a:extLst>
              <a:ext uri="{FF2B5EF4-FFF2-40B4-BE49-F238E27FC236}">
                <a16:creationId xmlns:a16="http://schemas.microsoft.com/office/drawing/2014/main" id="{CED4FFBA-B7CF-6592-AA52-86BB5BF84982}"/>
              </a:ext>
            </a:extLst>
          </p:cNvPr>
          <p:cNvSpPr>
            <a:spLocks noGrp="1"/>
          </p:cNvSpPr>
          <p:nvPr>
            <p:ph type="title"/>
          </p:nvPr>
        </p:nvSpPr>
        <p:spPr>
          <a:xfrm>
            <a:off x="1418708" y="463138"/>
            <a:ext cx="9919652" cy="1525460"/>
          </a:xfrm>
        </p:spPr>
        <p:txBody>
          <a:bodyPr>
            <a:normAutofit/>
          </a:bodyPr>
          <a:lstStyle/>
          <a:p>
            <a:pPr algn="ctr"/>
            <a:r>
              <a:rPr lang="en-IN" sz="4000" b="1" dirty="0">
                <a:solidFill>
                  <a:schemeClr val="accent2">
                    <a:lumMod val="75000"/>
                  </a:schemeClr>
                </a:solidFill>
                <a:latin typeface="Times New Roman" panose="02020603050405020304" pitchFamily="18" charset="0"/>
                <a:ea typeface="Calibri" panose="020F0502020204030204" pitchFamily="34" charset="0"/>
                <a:cs typeface="Times New Roman" panose="02020603050405020304" pitchFamily="18" charset="0"/>
              </a:rPr>
              <a:t>PROBLEM STATEMENT</a:t>
            </a:r>
            <a:br>
              <a:rPr lang="en-IN" sz="2800" b="1" dirty="0">
                <a:solidFill>
                  <a:schemeClr val="accent2">
                    <a:lumMod val="75000"/>
                  </a:schemeClr>
                </a:solidFill>
                <a:latin typeface="Times New Roman" panose="02020603050405020304" pitchFamily="18" charset="0"/>
                <a:ea typeface="Calibri" panose="020F0502020204030204" pitchFamily="34" charset="0"/>
                <a:cs typeface="Times New Roman" panose="02020603050405020304" pitchFamily="18" charset="0"/>
              </a:rPr>
            </a:br>
            <a:endParaRPr lang="en-IN" b="1" dirty="0"/>
          </a:p>
        </p:txBody>
      </p:sp>
    </p:spTree>
    <p:extLst>
      <p:ext uri="{BB962C8B-B14F-4D97-AF65-F5344CB8AC3E}">
        <p14:creationId xmlns:p14="http://schemas.microsoft.com/office/powerpoint/2010/main" val="4089021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490951-CD30-F561-99F6-844931C36996}"/>
              </a:ext>
            </a:extLst>
          </p:cNvPr>
          <p:cNvSpPr>
            <a:spLocks noGrp="1"/>
          </p:cNvSpPr>
          <p:nvPr>
            <p:ph idx="1"/>
          </p:nvPr>
        </p:nvSpPr>
        <p:spPr>
          <a:xfrm>
            <a:off x="1235034" y="1296140"/>
            <a:ext cx="9892145" cy="4677149"/>
          </a:xfrm>
        </p:spPr>
        <p:txBody>
          <a:bodyPr>
            <a:noAutofit/>
          </a:bodyPr>
          <a:lstStyle/>
          <a:p>
            <a:pPr marL="0" indent="0" algn="just">
              <a:buNone/>
            </a:pPr>
            <a:r>
              <a:rPr lang="en-US" sz="2400" dirty="0">
                <a:latin typeface="Times New Roman" pitchFamily="18" charset="0"/>
                <a:cs typeface="Times New Roman" pitchFamily="18" charset="0"/>
              </a:rPr>
              <a:t>The motivation behind adaptive ambulance traffic monitoring system is to improve emergency medical services (EMS) and enhance patient outcomes. The system leverages advanced technologies, such as Internet of Things (IoT) devices, data analytics, and real-time traffic monitoring, to optimize ambulance operations and reduce response times in urban areas. Here are some key motivations for implementing a smart ambulance traffic monitoring system: Saving lives, Enhancing traffic management, Improving resource allocation, Enhancing situational awareness, Enhancing patient experience. In summary, the motivation behind a smart ambulance traffic monitoring system is to optimize ambulance operations, reduce response times, and improve patient outcomes during medical emergencies. </a:t>
            </a:r>
          </a:p>
          <a:p>
            <a:pPr marL="0" indent="0">
              <a:buNone/>
            </a:pPr>
            <a:endParaRPr lang="en-US" sz="2400" dirty="0">
              <a:latin typeface="Times New Roman" pitchFamily="18" charset="0"/>
              <a:cs typeface="Times New Roman" pitchFamily="18" charset="0"/>
            </a:endParaRPr>
          </a:p>
          <a:p>
            <a:pPr marL="0" indent="0">
              <a:buNone/>
            </a:pPr>
            <a:endParaRPr lang="en-IN" sz="22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3E955691-A6A6-3196-6580-FB6525B01593}"/>
              </a:ext>
            </a:extLst>
          </p:cNvPr>
          <p:cNvSpPr>
            <a:spLocks noGrp="1"/>
          </p:cNvSpPr>
          <p:nvPr>
            <p:ph type="title"/>
          </p:nvPr>
        </p:nvSpPr>
        <p:spPr>
          <a:xfrm>
            <a:off x="1270660" y="195309"/>
            <a:ext cx="10233954" cy="1100831"/>
          </a:xfrm>
        </p:spPr>
        <p:txBody>
          <a:bodyPr/>
          <a:lstStyle/>
          <a:p>
            <a:pPr algn="ctr"/>
            <a:r>
              <a:rPr lang="en-US" sz="3600" b="1" dirty="0">
                <a:solidFill>
                  <a:schemeClr val="accent2">
                    <a:lumMod val="75000"/>
                  </a:schemeClr>
                </a:solidFill>
                <a:latin typeface="Times New Roman" panose="02020603050405020304" pitchFamily="18" charset="0"/>
                <a:cs typeface="Times New Roman" panose="02020603050405020304" pitchFamily="18" charset="0"/>
              </a:rPr>
              <a:t>MOTIVATION</a:t>
            </a:r>
            <a:endParaRPr lang="en-IN" dirty="0"/>
          </a:p>
        </p:txBody>
      </p:sp>
    </p:spTree>
    <p:extLst>
      <p:ext uri="{BB962C8B-B14F-4D97-AF65-F5344CB8AC3E}">
        <p14:creationId xmlns:p14="http://schemas.microsoft.com/office/powerpoint/2010/main" val="3261556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30A8C1-6E24-6622-2096-CD23D0F7096A}"/>
              </a:ext>
            </a:extLst>
          </p:cNvPr>
          <p:cNvSpPr>
            <a:spLocks noGrp="1"/>
          </p:cNvSpPr>
          <p:nvPr>
            <p:ph idx="1"/>
          </p:nvPr>
        </p:nvSpPr>
        <p:spPr>
          <a:xfrm>
            <a:off x="1055913" y="1643744"/>
            <a:ext cx="10112829" cy="428897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 To develop and implement a strategy for reducing traffic congestion.</a:t>
            </a:r>
          </a:p>
          <a:p>
            <a:pPr marL="0" indent="0">
              <a:buNone/>
            </a:pPr>
            <a:r>
              <a:rPr lang="en-US" sz="2400"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 Use the RFID technology for easy clearance of emergency vehicle. </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To detect the traffic density using IR sensors. </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Emergency Vehicles can be tracked based on their entry and exit points.</a:t>
            </a:r>
            <a:endParaRPr lang="en-IN" sz="2400" dirty="0">
              <a:latin typeface="Times New Roman" panose="02020603050405020304" pitchFamily="18" charset="0"/>
              <a:cs typeface="Times New Roman" pitchFamily="18" charset="0"/>
            </a:endParaRPr>
          </a:p>
        </p:txBody>
      </p:sp>
      <p:sp>
        <p:nvSpPr>
          <p:cNvPr id="2" name="Title 1">
            <a:extLst>
              <a:ext uri="{FF2B5EF4-FFF2-40B4-BE49-F238E27FC236}">
                <a16:creationId xmlns:a16="http://schemas.microsoft.com/office/drawing/2014/main" id="{BB9E9A87-0A7D-2621-4A5D-8238F6004E82}"/>
              </a:ext>
            </a:extLst>
          </p:cNvPr>
          <p:cNvSpPr>
            <a:spLocks noGrp="1"/>
          </p:cNvSpPr>
          <p:nvPr>
            <p:ph type="title"/>
          </p:nvPr>
        </p:nvSpPr>
        <p:spPr>
          <a:xfrm>
            <a:off x="1282535" y="406401"/>
            <a:ext cx="10222079" cy="954314"/>
          </a:xfrm>
        </p:spPr>
        <p:txBody>
          <a:bodyPr/>
          <a:lstStyle/>
          <a:p>
            <a:pPr algn="ctr"/>
            <a:r>
              <a:rPr lang="en-US" sz="3600" b="1" dirty="0">
                <a:solidFill>
                  <a:schemeClr val="accent2">
                    <a:lumMod val="75000"/>
                  </a:schemeClr>
                </a:solidFill>
                <a:latin typeface="Times New Roman" panose="02020603050405020304" pitchFamily="18" charset="0"/>
                <a:cs typeface="Times New Roman" panose="02020603050405020304" pitchFamily="18" charset="0"/>
              </a:rPr>
              <a:t>OBJECTIVES</a:t>
            </a:r>
            <a:endParaRPr lang="en-IN" dirty="0"/>
          </a:p>
        </p:txBody>
      </p:sp>
    </p:spTree>
    <p:extLst>
      <p:ext uri="{BB962C8B-B14F-4D97-AF65-F5344CB8AC3E}">
        <p14:creationId xmlns:p14="http://schemas.microsoft.com/office/powerpoint/2010/main" val="44458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75D82-0109-EB53-E64A-DCEDE3244D72}"/>
              </a:ext>
            </a:extLst>
          </p:cNvPr>
          <p:cNvSpPr>
            <a:spLocks noGrp="1"/>
          </p:cNvSpPr>
          <p:nvPr>
            <p:ph type="title"/>
          </p:nvPr>
        </p:nvSpPr>
        <p:spPr>
          <a:xfrm>
            <a:off x="1052945" y="340426"/>
            <a:ext cx="9975701" cy="457200"/>
          </a:xfrm>
        </p:spPr>
        <p:txBody>
          <a:bodyPr/>
          <a:lstStyle/>
          <a:p>
            <a:pPr algn="ctr"/>
            <a:r>
              <a:rPr lang="en-US" sz="3200" dirty="0">
                <a:solidFill>
                  <a:schemeClr val="accent2">
                    <a:lumMod val="75000"/>
                  </a:schemeClr>
                </a:solidFill>
              </a:rPr>
              <a:t>METHODOLOGY</a:t>
            </a:r>
            <a:endParaRPr lang="en-IN" sz="3200" dirty="0">
              <a:solidFill>
                <a:schemeClr val="accent2">
                  <a:lumMod val="75000"/>
                </a:schemeClr>
              </a:solidFill>
            </a:endParaRPr>
          </a:p>
        </p:txBody>
      </p:sp>
      <p:sp>
        <p:nvSpPr>
          <p:cNvPr id="17" name="Text Placeholder 16"/>
          <p:cNvSpPr>
            <a:spLocks noGrp="1"/>
          </p:cNvSpPr>
          <p:nvPr>
            <p:ph type="body" idx="2"/>
          </p:nvPr>
        </p:nvSpPr>
        <p:spPr>
          <a:xfrm>
            <a:off x="5367646" y="872359"/>
            <a:ext cx="6514507" cy="5801710"/>
          </a:xfrm>
        </p:spPr>
        <p:txBody>
          <a:bodyPr/>
          <a:lstStyle/>
          <a:p>
            <a:endParaRPr lang="en-US" dirty="0"/>
          </a:p>
        </p:txBody>
      </p:sp>
      <p:sp>
        <p:nvSpPr>
          <p:cNvPr id="16" name="Content Placeholder 15"/>
          <p:cNvSpPr>
            <a:spLocks noGrp="1"/>
          </p:cNvSpPr>
          <p:nvPr>
            <p:ph sz="half" idx="1"/>
          </p:nvPr>
        </p:nvSpPr>
        <p:spPr>
          <a:xfrm>
            <a:off x="166255" y="1491342"/>
            <a:ext cx="5201391" cy="5182725"/>
          </a:xfrm>
        </p:spPr>
        <p:txBody>
          <a:bodyPr>
            <a:normAutofit/>
          </a:bodyPr>
          <a:lstStyle/>
          <a:p>
            <a:pPr>
              <a:buFont typeface="Wingdings" pitchFamily="2" charset="2"/>
              <a:buChar char="q"/>
            </a:pPr>
            <a:r>
              <a:rPr lang="en-US" sz="2400" dirty="0">
                <a:latin typeface="Times New Roman" pitchFamily="18" charset="0"/>
                <a:cs typeface="Times New Roman" pitchFamily="18" charset="0"/>
              </a:rPr>
              <a:t>The main controlling unit of this system is ARDUINO UNO, which is connected with IR sensors to sense the signals.</a:t>
            </a:r>
          </a:p>
          <a:p>
            <a:pPr>
              <a:buFont typeface="Wingdings" pitchFamily="2" charset="2"/>
              <a:buChar char="q"/>
            </a:pPr>
            <a:r>
              <a:rPr lang="en-US" sz="2400" dirty="0">
                <a:latin typeface="Times New Roman" pitchFamily="18" charset="0"/>
                <a:cs typeface="Times New Roman" pitchFamily="18" charset="0"/>
              </a:rPr>
              <a:t>This system consist of RFID as per the requirement for Arduino can control it.</a:t>
            </a:r>
          </a:p>
          <a:p>
            <a:pPr>
              <a:buFont typeface="Wingdings" pitchFamily="2" charset="2"/>
              <a:buChar char="q"/>
            </a:pPr>
            <a:r>
              <a:rPr lang="en-US" sz="2400" dirty="0">
                <a:latin typeface="Times New Roman" pitchFamily="18" charset="0"/>
                <a:cs typeface="Times New Roman" pitchFamily="18" charset="0"/>
              </a:rPr>
              <a:t>This unit consists of Arduino UNO, RFID, IR Sensor, Power supply, 16x2 LED Display and small LED lights.</a:t>
            </a:r>
          </a:p>
          <a:p>
            <a:pPr>
              <a:buFont typeface="Wingdings" pitchFamily="2" charset="2"/>
              <a:buChar char="q"/>
            </a:pPr>
            <a:endParaRPr lang="en-US" sz="2400" dirty="0">
              <a:latin typeface="Times New Roman" pitchFamily="18" charset="0"/>
              <a:cs typeface="Times New Roman" pitchFamily="18" charset="0"/>
            </a:endParaRPr>
          </a:p>
          <a:p>
            <a:pPr>
              <a:buFont typeface="Wingdings" pitchFamily="2" charset="2"/>
              <a:buChar char="q"/>
            </a:pPr>
            <a:endParaRPr lang="en-US" sz="2000" dirty="0">
              <a:latin typeface="Times New Roman" pitchFamily="18" charset="0"/>
              <a:cs typeface="Times New Roman" pitchFamily="18" charset="0"/>
            </a:endParaRPr>
          </a:p>
        </p:txBody>
      </p:sp>
      <p:pic>
        <p:nvPicPr>
          <p:cNvPr id="8" name="Picture 7">
            <a:extLst>
              <a:ext uri="{FF2B5EF4-FFF2-40B4-BE49-F238E27FC236}">
                <a16:creationId xmlns:a16="http://schemas.microsoft.com/office/drawing/2014/main" id="{4D03ED38-5CEC-412A-BE38-C418012A0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646" y="881165"/>
            <a:ext cx="6514507" cy="5792903"/>
          </a:xfrm>
          <a:prstGeom prst="rect">
            <a:avLst/>
          </a:prstGeom>
        </p:spPr>
      </p:pic>
    </p:spTree>
    <p:extLst>
      <p:ext uri="{BB962C8B-B14F-4D97-AF65-F5344CB8AC3E}">
        <p14:creationId xmlns:p14="http://schemas.microsoft.com/office/powerpoint/2010/main" val="13312858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848</TotalTime>
  <Words>1580</Words>
  <Application>Microsoft Office PowerPoint</Application>
  <PresentationFormat>Widescreen</PresentationFormat>
  <Paragraphs>168</Paragraphs>
  <Slides>23</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Lucida Sans Unicode</vt:lpstr>
      <vt:lpstr>Söhne</vt:lpstr>
      <vt:lpstr>Times New Roman</vt:lpstr>
      <vt:lpstr>Verdana</vt:lpstr>
      <vt:lpstr>Wingdings</vt:lpstr>
      <vt:lpstr>Wingdings 2</vt:lpstr>
      <vt:lpstr>Wingdings 3</vt:lpstr>
      <vt:lpstr>Concourse</vt:lpstr>
      <vt:lpstr>PowerPoint Presentation</vt:lpstr>
      <vt:lpstr>CONTENTS</vt:lpstr>
      <vt:lpstr>                         ABSTRACT</vt:lpstr>
      <vt:lpstr>INTRODUCTION</vt:lpstr>
      <vt:lpstr>LITERATURE SURVEY</vt:lpstr>
      <vt:lpstr>PROBLEM STATEMENT </vt:lpstr>
      <vt:lpstr>MOTIVATION</vt:lpstr>
      <vt:lpstr>OBJECTIVES</vt:lpstr>
      <vt:lpstr>METHODOLOGY</vt:lpstr>
      <vt:lpstr>HARDWARE AND SOFTWARE REQUIREMENTS</vt:lpstr>
      <vt:lpstr>ARDUINO UNO</vt:lpstr>
      <vt:lpstr>IR SENSORS</vt:lpstr>
      <vt:lpstr>RFID</vt:lpstr>
      <vt:lpstr>16x2 LCD DISPLAY</vt:lpstr>
      <vt:lpstr>LED BULBS </vt:lpstr>
      <vt:lpstr>APPLICATION</vt:lpstr>
      <vt:lpstr>ADVANTAGES</vt:lpstr>
      <vt:lpstr>LIMITATIONS</vt:lpstr>
      <vt:lpstr>CONCLUSION</vt:lpstr>
      <vt:lpstr>RESULT</vt:lpstr>
      <vt:lpstr>FUTURESCOPE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Chaithanya C</dc:creator>
  <cp:lastModifiedBy>20EC039_Jayashree_AR</cp:lastModifiedBy>
  <cp:revision>51</cp:revision>
  <dcterms:created xsi:type="dcterms:W3CDTF">2023-04-16T07:11:14Z</dcterms:created>
  <dcterms:modified xsi:type="dcterms:W3CDTF">2023-07-15T12:53:26Z</dcterms:modified>
</cp:coreProperties>
</file>